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63" r:id="rId2"/>
    <p:sldMasterId id="2147483703" r:id="rId3"/>
  </p:sldMasterIdLst>
  <p:notesMasterIdLst>
    <p:notesMasterId r:id="rId31"/>
  </p:notesMasterIdLst>
  <p:sldIdLst>
    <p:sldId id="292" r:id="rId4"/>
    <p:sldId id="293" r:id="rId5"/>
    <p:sldId id="294" r:id="rId6"/>
    <p:sldId id="295" r:id="rId7"/>
    <p:sldId id="303" r:id="rId8"/>
    <p:sldId id="304" r:id="rId9"/>
    <p:sldId id="313" r:id="rId10"/>
    <p:sldId id="305" r:id="rId11"/>
    <p:sldId id="307" r:id="rId12"/>
    <p:sldId id="315" r:id="rId13"/>
    <p:sldId id="306" r:id="rId14"/>
    <p:sldId id="316" r:id="rId15"/>
    <p:sldId id="317" r:id="rId16"/>
    <p:sldId id="296" r:id="rId17"/>
    <p:sldId id="309" r:id="rId18"/>
    <p:sldId id="318" r:id="rId19"/>
    <p:sldId id="297" r:id="rId20"/>
    <p:sldId id="310" r:id="rId21"/>
    <p:sldId id="319" r:id="rId22"/>
    <p:sldId id="320" r:id="rId23"/>
    <p:sldId id="321" r:id="rId24"/>
    <p:sldId id="322" r:id="rId25"/>
    <p:sldId id="298" r:id="rId26"/>
    <p:sldId id="308" r:id="rId27"/>
    <p:sldId id="323" r:id="rId28"/>
    <p:sldId id="324" r:id="rId29"/>
    <p:sldId id="302" r:id="rId30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1022345-A4FE-4887-AE76-C3B5ABDD3856}">
          <p14:sldIdLst>
            <p14:sldId id="292"/>
            <p14:sldId id="293"/>
            <p14:sldId id="294"/>
            <p14:sldId id="295"/>
            <p14:sldId id="303"/>
            <p14:sldId id="304"/>
            <p14:sldId id="313"/>
            <p14:sldId id="305"/>
            <p14:sldId id="307"/>
            <p14:sldId id="315"/>
            <p14:sldId id="306"/>
            <p14:sldId id="316"/>
            <p14:sldId id="317"/>
            <p14:sldId id="296"/>
            <p14:sldId id="309"/>
            <p14:sldId id="318"/>
            <p14:sldId id="297"/>
            <p14:sldId id="310"/>
            <p14:sldId id="319"/>
            <p14:sldId id="320"/>
            <p14:sldId id="321"/>
            <p14:sldId id="322"/>
            <p14:sldId id="298"/>
            <p14:sldId id="308"/>
            <p14:sldId id="323"/>
            <p14:sldId id="324"/>
            <p14:sldId id="302"/>
          </p14:sldIdLst>
        </p14:section>
        <p14:section name="Abschnitt ohne Titel" id="{CBB62366-D2DE-4BC3-87D5-017C693CC287}">
          <p14:sldIdLst/>
        </p14:section>
        <p14:section name="Abschnitt ohne Titel" id="{89B09A0F-71BA-41A0-A862-AEA59F6070FE}">
          <p14:sldIdLst/>
        </p14:section>
        <p14:section name="Abschnitt ohne Titel" id="{D7980C55-BA3B-4671-A8A3-69A00EC33689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277"/>
    <a:srgbClr val="990000"/>
    <a:srgbClr val="FF9900"/>
    <a:srgbClr val="FFCC00"/>
    <a:srgbClr val="FF6600"/>
    <a:srgbClr val="3399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23" autoAdjust="0"/>
  </p:normalViewPr>
  <p:slideViewPr>
    <p:cSldViewPr>
      <p:cViewPr>
        <p:scale>
          <a:sx n="57" d="100"/>
          <a:sy n="57" d="100"/>
        </p:scale>
        <p:origin x="-1512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07746-C0BF-4BDC-90FE-D7705D08F580}" type="datetimeFigureOut">
              <a:rPr lang="de-DE" smtClean="0"/>
              <a:pPr/>
              <a:t>06.03.2016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A47F5-881F-4DE1-91AB-E1634387F7B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856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316A61-5E50-4AC4-97B1-2BB2C091CFA2}" type="slidenum">
              <a:rPr lang="de-DE"/>
              <a:pPr/>
              <a:t>1</a:t>
            </a:fld>
            <a:endParaRPr lang="de-DE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723789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275590-AFE6-460C-8968-D613EE6444CE}" type="slidenum">
              <a:rPr lang="de-DE"/>
              <a:pPr/>
              <a:t>2</a:t>
            </a:fld>
            <a:endParaRPr lang="de-DE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91109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94D8C5-3EE9-4EF3-8F29-16DE55C0261F}" type="slidenum">
              <a:rPr lang="de-DE"/>
              <a:pPr/>
              <a:t>4</a:t>
            </a:fld>
            <a:endParaRPr lang="de-DE"/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265003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E97AA0-ECF2-4739-B583-F71786F50F06}" type="slidenum">
              <a:rPr lang="de-DE"/>
              <a:pPr/>
              <a:t>14</a:t>
            </a:fld>
            <a:endParaRPr lang="de-DE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55325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E2DBAB-0A05-4E1B-9A2D-644677A52F4E}" type="slidenum">
              <a:rPr lang="de-DE"/>
              <a:pPr/>
              <a:t>17</a:t>
            </a:fld>
            <a:endParaRPr lang="de-DE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243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323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283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095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BB454-D38C-4B08-A323-8D82B5FF86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73639-20FE-40B2-879F-4FDE268262CA}" type="datetimeFigureOut">
              <a:rPr lang="de-DE" smtClean="0"/>
              <a:pPr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B5292-9958-46AF-AA97-4D6B084C8B2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0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73639-20FE-40B2-879F-4FDE268262CA}" type="datetimeFigureOut">
              <a:rPr lang="de-DE" smtClean="0"/>
              <a:pPr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B5292-9958-46AF-AA97-4D6B084C8B2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269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73639-20FE-40B2-879F-4FDE268262CA}" type="datetimeFigureOut">
              <a:rPr lang="de-DE" smtClean="0"/>
              <a:pPr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B5292-9958-46AF-AA97-4D6B084C8B2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667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73639-20FE-40B2-879F-4FDE268262CA}" type="datetimeFigureOut">
              <a:rPr lang="de-DE" smtClean="0"/>
              <a:pPr/>
              <a:t>06.03.2016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B5292-9958-46AF-AA97-4D6B084C8B2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9328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73639-20FE-40B2-879F-4FDE268262CA}" type="datetimeFigureOut">
              <a:rPr lang="de-DE" smtClean="0"/>
              <a:pPr/>
              <a:t>06.03.2016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B5292-9958-46AF-AA97-4D6B084C8B2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7677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73639-20FE-40B2-879F-4FDE268262CA}" type="datetimeFigureOut">
              <a:rPr lang="de-DE" smtClean="0"/>
              <a:pPr/>
              <a:t>06.03.2016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B5292-9958-46AF-AA97-4D6B084C8B2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50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73639-20FE-40B2-879F-4FDE268262CA}" type="datetimeFigureOut">
              <a:rPr lang="de-DE" smtClean="0"/>
              <a:pPr/>
              <a:t>06.03.2016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B5292-9958-46AF-AA97-4D6B084C8B2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97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985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73639-20FE-40B2-879F-4FDE268262CA}" type="datetimeFigureOut">
              <a:rPr lang="de-DE" smtClean="0"/>
              <a:pPr/>
              <a:t>06.03.2016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B5292-9958-46AF-AA97-4D6B084C8B2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5287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73639-20FE-40B2-879F-4FDE268262CA}" type="datetimeFigureOut">
              <a:rPr lang="de-DE" smtClean="0"/>
              <a:pPr/>
              <a:t>06.03.2016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B5292-9958-46AF-AA97-4D6B084C8B2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375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73639-20FE-40B2-879F-4FDE268262CA}" type="datetimeFigureOut">
              <a:rPr lang="de-DE" smtClean="0"/>
              <a:pPr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B5292-9958-46AF-AA97-4D6B084C8B2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656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73639-20FE-40B2-879F-4FDE268262CA}" type="datetimeFigureOut">
              <a:rPr lang="de-DE" smtClean="0"/>
              <a:pPr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B5292-9958-46AF-AA97-4D6B084C8B2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525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72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BB454-D38C-4B08-A323-8D82B5FF86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370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781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342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8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391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955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35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2635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396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082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441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407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BB454-D38C-4B08-A323-8D82B5FF86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30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73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1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86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99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71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.jpe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0000">
              <a:srgbClr val="DED4B6"/>
            </a:gs>
            <a:gs pos="80014">
              <a:srgbClr val="E3DABE"/>
            </a:gs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chemeClr val="bg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84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0000">
              <a:srgbClr val="DED4B6"/>
            </a:gs>
            <a:gs pos="80014">
              <a:srgbClr val="E3DABE"/>
            </a:gs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chemeClr val="bg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brieflogo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6165304"/>
            <a:ext cx="6588224" cy="692696"/>
          </a:xfrm>
          <a:prstGeom prst="rect">
            <a:avLst/>
          </a:prstGeom>
        </p:spPr>
      </p:pic>
      <p:pic>
        <p:nvPicPr>
          <p:cNvPr id="8" name="Grafik 7" descr="ProRealschule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6660232" y="6114356"/>
            <a:ext cx="2483768" cy="743643"/>
          </a:xfrm>
          <a:prstGeom prst="rect">
            <a:avLst/>
          </a:prstGeom>
        </p:spPr>
      </p:pic>
      <p:pic>
        <p:nvPicPr>
          <p:cNvPr id="9" name="Grafik 8" descr="nrn logo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116632"/>
            <a:ext cx="1512168" cy="1455846"/>
          </a:xfrm>
          <a:prstGeom prst="rect">
            <a:avLst/>
          </a:prstGeom>
        </p:spPr>
      </p:pic>
      <p:pic>
        <p:nvPicPr>
          <p:cNvPr id="10" name="Grafik 9" descr="mathe.JP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0" y="1916832"/>
            <a:ext cx="1619672" cy="1079240"/>
          </a:xfrm>
          <a:prstGeom prst="rect">
            <a:avLst/>
          </a:prstGeom>
        </p:spPr>
      </p:pic>
      <p:pic>
        <p:nvPicPr>
          <p:cNvPr id="11" name="Grafik 10" descr="euro.JP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0" y="2996952"/>
            <a:ext cx="1619672" cy="1084645"/>
          </a:xfrm>
          <a:prstGeom prst="rect">
            <a:avLst/>
          </a:prstGeom>
        </p:spPr>
      </p:pic>
      <p:pic>
        <p:nvPicPr>
          <p:cNvPr id="12" name="Grafik 11" descr="ente.JPG"/>
          <p:cNvPicPr>
            <a:picLocks noChangeAspect="1"/>
          </p:cNvPicPr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0" y="4077072"/>
            <a:ext cx="1619672" cy="1114335"/>
          </a:xfrm>
          <a:prstGeom prst="rect">
            <a:avLst/>
          </a:prstGeom>
        </p:spPr>
      </p:pic>
      <p:pic>
        <p:nvPicPr>
          <p:cNvPr id="13" name="Grafik 12" descr="handwerk.JPG"/>
          <p:cNvPicPr>
            <a:picLocks noChangeAspect="1"/>
          </p:cNvPicPr>
          <p:nvPr userDrawn="1"/>
        </p:nvPicPr>
        <p:blipFill>
          <a:blip r:embed="rId21" cstate="print"/>
          <a:stretch>
            <a:fillRect/>
          </a:stretch>
        </p:blipFill>
        <p:spPr>
          <a:xfrm>
            <a:off x="0" y="5157192"/>
            <a:ext cx="1619672" cy="1001281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>
          <a:xfrm>
            <a:off x="0" y="26369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I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0" y="371703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II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0" y="479715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err="1" smtClean="0">
                <a:solidFill>
                  <a:schemeClr val="bg1"/>
                </a:solidFill>
              </a:rPr>
              <a:t>IIIa</a:t>
            </a:r>
            <a:endParaRPr lang="de-DE" sz="1800" b="1" dirty="0" smtClean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0" y="566124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err="1" smtClean="0">
                <a:solidFill>
                  <a:schemeClr val="bg1"/>
                </a:solidFill>
              </a:rPr>
              <a:t>IIIb</a:t>
            </a:r>
            <a:endParaRPr lang="de-DE" sz="1800" b="1" dirty="0" smtClean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 userDrawn="1"/>
        </p:nvSpPr>
        <p:spPr>
          <a:xfrm>
            <a:off x="0" y="1628800"/>
            <a:ext cx="16916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 smtClean="0"/>
              <a:t>Wahlpflichtfächergruppen</a:t>
            </a:r>
            <a:endParaRPr lang="de-DE" sz="1050" b="1" dirty="0"/>
          </a:p>
        </p:txBody>
      </p:sp>
    </p:spTree>
    <p:extLst>
      <p:ext uri="{BB962C8B-B14F-4D97-AF65-F5344CB8AC3E}">
        <p14:creationId xmlns:p14="http://schemas.microsoft.com/office/powerpoint/2010/main" val="156813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702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DED4B6"/>
            </a:gs>
            <a:gs pos="80014">
              <a:srgbClr val="E3DABE"/>
            </a:gs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chemeClr val="bg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4238A-BEF2-4E43-8988-0F6843930FC3}" type="datetimeFigureOut">
              <a:rPr lang="de-DE" smtClean="0"/>
              <a:t>06.03.2016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66661-4C42-431D-BC91-BFE71665A5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6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7148864" cy="682292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97418" y="5373216"/>
            <a:ext cx="4031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Gruppe II</a:t>
            </a:r>
            <a:endParaRPr lang="de-DE" sz="7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image.jimcdn.com/app/cms/image/transf/dimension=125x89:format=jpg/path/s1cd402ba98b56f92/logo/version/1326785273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60" y="260648"/>
            <a:ext cx="163654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5682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31640" y="886415"/>
            <a:ext cx="158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Bilanz</a:t>
            </a:r>
            <a:endParaRPr lang="de-DE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lohmar.de/uploads/pics/Bilanz_im_Gleichgewicht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65464"/>
            <a:ext cx="42672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69" y="2751352"/>
            <a:ext cx="2016224" cy="213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43608" y="5451321"/>
            <a:ext cx="7742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Erste Schritte in der Buchführung</a:t>
            </a:r>
            <a:endParaRPr lang="de-DE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3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BWR – Stoffgebiete </a:t>
            </a:r>
            <a:br>
              <a:rPr lang="de-DE" sz="4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- 10. Klasse</a:t>
            </a:r>
            <a:endParaRPr lang="de-DE" sz="4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://www.e-fellows.net/var/ezflow_site/storage/images/medienbibliothek/bilder/bilder-neue-website/steuern-steuerzahler-geld-fotolia.com-1280x720/13922482-1-ger-DE/Steuern-Steuerzahler-Geld-fotolia.com-1280x720_full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357">
            <a:off x="270727" y="1890734"/>
            <a:ext cx="4538464" cy="255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ildergebnis für sko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12" y="1998132"/>
            <a:ext cx="372898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300" y="4449762"/>
            <a:ext cx="4760913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357684" y="4182334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Skonto</a:t>
            </a:r>
            <a:r>
              <a:rPr lang="de-DE" sz="4000" dirty="0" smtClean="0"/>
              <a:t> 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414342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Sachmängel</a:t>
            </a:r>
            <a:endParaRPr lang="de-DE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www.brainpicc.de/images/2/2a/Sachmangel---Rechte-eines-K%C3%A4ufer-P437BG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667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adpic.de/data/picture/detail/Paragraf_Hammer_4938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501" y="4005064"/>
            <a:ext cx="1753645" cy="123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32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99592" y="476672"/>
            <a:ext cx="7258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Gewinn bzw. Verlust errechnen</a:t>
            </a:r>
          </a:p>
        </p:txBody>
      </p:sp>
      <p:pic>
        <p:nvPicPr>
          <p:cNvPr id="6148" name="Picture 4" descr="http://wigbit.voegb.at/images/5/5b/Gewinnuverlustrechnun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533392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3945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1" name="Picture 15" descr="zins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30085">
            <a:off x="526959" y="1654176"/>
            <a:ext cx="2952750" cy="1663700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453521" y="476672"/>
            <a:ext cx="7589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de-DE" altLang="de-DE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Kreditbuchungen, Effektiver Zins</a:t>
            </a:r>
          </a:p>
        </p:txBody>
      </p:sp>
      <p:pic>
        <p:nvPicPr>
          <p:cNvPr id="5124" name="Picture 4" descr="http://www.mwoptimierung.de/fileadmin/templates/images/hauptbilder/Finanzierung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476">
            <a:off x="3638636" y="2403135"/>
            <a:ext cx="436245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28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rippl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79512" y="3994318"/>
            <a:ext cx="55101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hangingPunct="1">
              <a:spcBef>
                <a:spcPts val="0"/>
              </a:spcBef>
            </a:pPr>
            <a:r>
              <a:rPr lang="de-DE" altLang="de-DE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Wertpapierbuchungen, </a:t>
            </a:r>
            <a:endParaRPr lang="de-DE" altLang="de-DE" sz="40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hangingPunct="1">
              <a:spcBef>
                <a:spcPts val="0"/>
              </a:spcBef>
            </a:pPr>
            <a:r>
              <a:rPr lang="de-DE" altLang="de-DE" sz="4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Renditeberechnung</a:t>
            </a:r>
            <a:endParaRPr lang="de-DE" altLang="de-DE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355976" y="764704"/>
            <a:ext cx="46634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hangingPunct="1"/>
            <a:r>
              <a:rPr lang="de-DE" altLang="de-DE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Lohnbuchungen </a:t>
            </a:r>
            <a:endParaRPr lang="de-DE" altLang="de-DE" sz="40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1" hangingPunct="1"/>
            <a:r>
              <a:rPr lang="de-DE" altLang="de-DE" sz="4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de-DE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Brutto-, Nettolohn, </a:t>
            </a:r>
            <a:endParaRPr lang="de-DE" altLang="de-DE" sz="40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hangingPunct="1"/>
            <a:r>
              <a:rPr lang="de-DE" altLang="de-DE" sz="4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Abzüge</a:t>
            </a:r>
            <a:r>
              <a:rPr lang="de-DE" altLang="de-DE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7" y="514052"/>
            <a:ext cx="3627437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42" y="3717032"/>
            <a:ext cx="28590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44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11560" y="404664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ts val="0"/>
              </a:spcBef>
            </a:pPr>
            <a:r>
              <a:rPr lang="de-DE" altLang="de-DE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Anlagebuchungen </a:t>
            </a:r>
            <a:endParaRPr lang="de-DE" altLang="de-DE" sz="40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1" hangingPunct="1">
              <a:spcBef>
                <a:spcPts val="0"/>
              </a:spcBef>
            </a:pPr>
            <a:r>
              <a:rPr lang="de-DE" altLang="de-DE" sz="4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de-DE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Kauf, Verkauf, Abschreibung)</a:t>
            </a:r>
          </a:p>
        </p:txBody>
      </p:sp>
      <p:pic>
        <p:nvPicPr>
          <p:cNvPr id="9218" name="Picture 2" descr="http://www.lektorat.de/images/Abschreib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8126"/>
            <a:ext cx="2930445" cy="211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moonbarker.de/mb/03stichworte/abschreibung/afa-8p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08484"/>
            <a:ext cx="5734723" cy="29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43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971600" y="326967"/>
            <a:ext cx="6912768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4800" b="1" dirty="0" smtClean="0">
                <a:solidFill>
                  <a:schemeClr val="tx2">
                    <a:lumMod val="75000"/>
                  </a:schemeClr>
                </a:solidFill>
              </a:rPr>
              <a:t>Wirtschaft und Recht</a:t>
            </a:r>
            <a:endParaRPr lang="de-DE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5611" name="Picture 11" descr="soziale M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7994" y="2524333"/>
            <a:ext cx="2133600" cy="2987675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1146316" y="1469967"/>
            <a:ext cx="6563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Stoffinhalte </a:t>
            </a:r>
            <a:r>
              <a:rPr lang="de-DE" sz="4000" dirty="0">
                <a:solidFill>
                  <a:schemeClr val="tx2">
                    <a:lumMod val="75000"/>
                  </a:schemeClr>
                </a:solidFill>
              </a:rPr>
              <a:t>8. und 9. Klasse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76306" y="3356992"/>
            <a:ext cx="56028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hangingPunct="1"/>
            <a:r>
              <a:rPr lang="de-DE" altLang="de-DE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Soziale Marktwirtschaft </a:t>
            </a:r>
          </a:p>
          <a:p>
            <a:pPr lvl="0" eaLnBrk="1" hangingPunct="1"/>
            <a:r>
              <a:rPr lang="de-DE" altLang="de-DE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Wettbewerb, </a:t>
            </a:r>
            <a:endParaRPr lang="de-DE" altLang="de-DE" sz="40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hangingPunct="1"/>
            <a:r>
              <a:rPr lang="de-DE" altLang="de-DE" sz="4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Sozialleistungen</a:t>
            </a:r>
          </a:p>
        </p:txBody>
      </p:sp>
    </p:spTree>
    <p:extLst>
      <p:ext uri="{BB962C8B-B14F-4D97-AF65-F5344CB8AC3E}">
        <p14:creationId xmlns:p14="http://schemas.microsoft.com/office/powerpoint/2010/main" val="419332174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95536" y="476672"/>
            <a:ext cx="84741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Kaufvertrag -  </a:t>
            </a:r>
          </a:p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Welche Rechte habe ich als Käufer?</a:t>
            </a:r>
            <a:endParaRPr lang="de-DE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5" name="Picture 5" descr="http://i.auto-bild.de/ir_img/4/3/7/1/7/Kaufvertrag-Kfz-474x316-0840d647b8a9a4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1112">
            <a:off x="1559029" y="2502625"/>
            <a:ext cx="451485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://images.clipartpanda.com/paragraph-clipart-k57836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25144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35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66962"/>
            <a:ext cx="6091461" cy="457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36110" y="426943"/>
            <a:ext cx="8570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Einkünfte, Abgaben, Steuererklärung</a:t>
            </a:r>
            <a:endParaRPr lang="de-DE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6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880917" y="217650"/>
            <a:ext cx="7564437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4800" dirty="0">
                <a:solidFill>
                  <a:schemeClr val="tx2">
                    <a:lumMod val="75000"/>
                  </a:schemeClr>
                </a:solidFill>
              </a:rPr>
              <a:t>Gruppe II   -  Profilfächer</a:t>
            </a:r>
          </a:p>
        </p:txBody>
      </p:sp>
      <p:pic>
        <p:nvPicPr>
          <p:cNvPr id="22535" name="Picture 7" descr="Bilan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002" y="2191647"/>
            <a:ext cx="3816350" cy="4464050"/>
          </a:xfrm>
          <a:prstGeom prst="rect">
            <a:avLst/>
          </a:prstGeom>
          <a:noFill/>
        </p:spPr>
      </p:pic>
      <p:pic>
        <p:nvPicPr>
          <p:cNvPr id="22536" name="Picture 8" descr="wirtscha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557338"/>
            <a:ext cx="3295650" cy="2197100"/>
          </a:xfrm>
          <a:prstGeom prst="rect">
            <a:avLst/>
          </a:prstGeom>
          <a:noFill/>
        </p:spPr>
      </p:pic>
      <p:pic>
        <p:nvPicPr>
          <p:cNvPr id="22537" name="Grafik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0418" y="4423672"/>
            <a:ext cx="208756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2065976" y="1243008"/>
            <a:ext cx="132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err="1" smtClean="0">
                <a:solidFill>
                  <a:schemeClr val="tx2">
                    <a:lumMod val="75000"/>
                  </a:schemeClr>
                </a:solidFill>
              </a:rPr>
              <a:t>BwR</a:t>
            </a:r>
            <a:endParaRPr lang="de-DE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650165" y="3852494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chemeClr val="tx2">
                    <a:lumMod val="75000"/>
                  </a:schemeClr>
                </a:solidFill>
              </a:rPr>
              <a:t>WR</a:t>
            </a:r>
            <a:r>
              <a:rPr lang="de-DE" sz="4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de-DE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5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59525" y="476672"/>
            <a:ext cx="6231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sz="4000" dirty="0">
                <a:solidFill>
                  <a:schemeClr val="tx2">
                    <a:lumMod val="75000"/>
                  </a:schemeClr>
                </a:solidFill>
              </a:rPr>
              <a:t>Arbeitsmarkt, Bewerbung, </a:t>
            </a:r>
            <a:endParaRPr lang="de-DE" sz="40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ctr"/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Vorstellungsgespräch</a:t>
            </a:r>
            <a:endParaRPr lang="de-DE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338" name="Picture 2" descr="http://www.musterlebenslauf.net/wp-content/uploads/2012/08/Vostellungsgespr%C3%A4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053" y="1954110"/>
            <a:ext cx="4626034" cy="462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358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03143" y="400059"/>
            <a:ext cx="4862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Jugendschutzgesetz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3532">
            <a:off x="5563667" y="4581128"/>
            <a:ext cx="2859087" cy="177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059"/>
            <a:ext cx="291465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 descr="http://ecx.images-amazon.com/images/I/51o6zgtLoJ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75" y="1340768"/>
            <a:ext cx="4092563" cy="273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12018" y="4941166"/>
            <a:ext cx="51192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Welche Rechte habe </a:t>
            </a:r>
          </a:p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ich als Arbeitnehmer?</a:t>
            </a:r>
            <a:endParaRPr lang="de-DE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6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15616" y="476672"/>
            <a:ext cx="70310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indent="-4572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400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Verliebt, verlobt, verheiratet </a:t>
            </a:r>
            <a:r>
              <a:rPr lang="de-DE" altLang="de-DE" sz="4000" kern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lvl="0" indent="-4572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4000" kern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altLang="de-DE" sz="400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altLang="de-DE" sz="4000" kern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Folgen</a:t>
            </a:r>
            <a:endParaRPr lang="de-DE" altLang="de-DE" sz="4000" kern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2" y="1800111"/>
            <a:ext cx="2976400" cy="197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Bild 3" descr="http://bilder1.eazyauction.de/leotie/artikelbilder/132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81" y="2785918"/>
            <a:ext cx="5400689" cy="366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75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justi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87481"/>
            <a:ext cx="1565091" cy="196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G:\Jugendstrafrec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621226"/>
            <a:ext cx="2478086" cy="1654006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1816611" y="610685"/>
            <a:ext cx="45784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Jugendstrafrecht – </a:t>
            </a:r>
          </a:p>
          <a:p>
            <a:pPr algn="ctr"/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was ist verboten?</a:t>
            </a:r>
            <a:endParaRPr lang="de-DE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76056" y="3356992"/>
            <a:ext cx="2124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Erbrecht</a:t>
            </a:r>
            <a:endParaRPr lang="de-DE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268" name="Picture 4" descr="http://www.rapoppebiller.de/images/Fotolia_48537304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15778"/>
            <a:ext cx="441007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erbrecht-bergisch-gladbach.de/images/Erbrech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06453"/>
            <a:ext cx="2667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841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0552" y="554280"/>
            <a:ext cx="8400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/>
              <a:t>Betriebserkundungen </a:t>
            </a:r>
            <a:r>
              <a:rPr lang="de-DE" sz="4000" dirty="0" smtClean="0"/>
              <a:t>und Experten </a:t>
            </a:r>
            <a:endParaRPr lang="de-DE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67343"/>
            <a:ext cx="2882900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E:\Betriebserkundung Läpple\IMG_0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4824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427984" y="5373216"/>
            <a:ext cx="4432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z. B. Läpple, BMW</a:t>
            </a:r>
            <a:endParaRPr lang="de-DE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9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Schule\Organisatorisches\Jahresbericht Artikel\Foto Börsenplanspiel 8. Platz 2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454" y="1484784"/>
            <a:ext cx="6048375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627784" y="482769"/>
            <a:ext cx="3748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Planspiel Börse</a:t>
            </a:r>
            <a:endParaRPr lang="de-DE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7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Schule\Organisatorisches\Jahresbericht Artikel\Karrieretag Sparkassenakademie 9D 2009 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348197" cy="476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3528" y="332656"/>
            <a:ext cx="8685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Karrieretag der Sparkassenakademie</a:t>
            </a:r>
            <a:endParaRPr lang="de-DE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2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1.ftcdn.net/jpg/00/84/92/06/240_F_84920652_H7wygA4bKm4seuNrxXrkYPmtJ0wge1B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93" y="1130222"/>
            <a:ext cx="44862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60710" y="4080908"/>
            <a:ext cx="7069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chemeClr val="tx2">
                    <a:lumMod val="75000"/>
                  </a:schemeClr>
                </a:solidFill>
              </a:rPr>
              <a:t>Für Ihre Aufmerksamkeit</a:t>
            </a:r>
            <a:endParaRPr lang="de-DE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1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3"/>
          <p:cNvGrpSpPr/>
          <p:nvPr/>
        </p:nvGrpSpPr>
        <p:grpSpPr>
          <a:xfrm>
            <a:off x="714348" y="1440668"/>
            <a:ext cx="7620000" cy="5124451"/>
            <a:chOff x="714348" y="1142984"/>
            <a:chExt cx="7620000" cy="5124451"/>
          </a:xfrm>
        </p:grpSpPr>
        <p:pic>
          <p:nvPicPr>
            <p:cNvPr id="63490" name="Picture 2" descr="Datei:Neferirkare-Pyramid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348" y="1142984"/>
              <a:ext cx="7620000" cy="5124451"/>
            </a:xfrm>
            <a:prstGeom prst="rect">
              <a:avLst/>
            </a:prstGeom>
            <a:noFill/>
          </p:spPr>
        </p:pic>
        <p:sp>
          <p:nvSpPr>
            <p:cNvPr id="3" name="Ellipse 2"/>
            <p:cNvSpPr/>
            <p:nvPr/>
          </p:nvSpPr>
          <p:spPr bwMode="auto">
            <a:xfrm>
              <a:off x="2928926" y="4071942"/>
              <a:ext cx="3357586" cy="200026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4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Grund-wissen</a:t>
              </a:r>
            </a:p>
          </p:txBody>
        </p:sp>
      </p:grpSp>
      <p:pic>
        <p:nvPicPr>
          <p:cNvPr id="63493" name="Picture 5" descr="D:\05 Nabburg\explod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857760"/>
            <a:ext cx="1190620" cy="1190620"/>
          </a:xfrm>
          <a:prstGeom prst="ellipse">
            <a:avLst/>
          </a:prstGeom>
          <a:noFill/>
        </p:spPr>
      </p:pic>
      <p:sp>
        <p:nvSpPr>
          <p:cNvPr id="12" name="Freihandform 11"/>
          <p:cNvSpPr/>
          <p:nvPr/>
        </p:nvSpPr>
        <p:spPr bwMode="auto">
          <a:xfrm>
            <a:off x="4139952" y="1340768"/>
            <a:ext cx="2376264" cy="3886115"/>
          </a:xfrm>
          <a:custGeom>
            <a:avLst/>
            <a:gdLst>
              <a:gd name="connsiteX0" fmla="*/ 57150 w 2172661"/>
              <a:gd name="connsiteY0" fmla="*/ 361950 h 3750508"/>
              <a:gd name="connsiteX1" fmla="*/ 314325 w 2172661"/>
              <a:gd name="connsiteY1" fmla="*/ 0 h 3750508"/>
              <a:gd name="connsiteX2" fmla="*/ 2162175 w 2172661"/>
              <a:gd name="connsiteY2" fmla="*/ 2466975 h 3750508"/>
              <a:gd name="connsiteX3" fmla="*/ 2124075 w 2172661"/>
              <a:gd name="connsiteY3" fmla="*/ 2533650 h 3750508"/>
              <a:gd name="connsiteX4" fmla="*/ 2085975 w 2172661"/>
              <a:gd name="connsiteY4" fmla="*/ 2581275 h 3750508"/>
              <a:gd name="connsiteX5" fmla="*/ 2066925 w 2172661"/>
              <a:gd name="connsiteY5" fmla="*/ 2819400 h 3750508"/>
              <a:gd name="connsiteX6" fmla="*/ 2047875 w 2172661"/>
              <a:gd name="connsiteY6" fmla="*/ 2886075 h 3750508"/>
              <a:gd name="connsiteX7" fmla="*/ 2019300 w 2172661"/>
              <a:gd name="connsiteY7" fmla="*/ 2905125 h 3750508"/>
              <a:gd name="connsiteX8" fmla="*/ 1952625 w 2172661"/>
              <a:gd name="connsiteY8" fmla="*/ 2962275 h 3750508"/>
              <a:gd name="connsiteX9" fmla="*/ 1943100 w 2172661"/>
              <a:gd name="connsiteY9" fmla="*/ 3133725 h 3750508"/>
              <a:gd name="connsiteX10" fmla="*/ 1914525 w 2172661"/>
              <a:gd name="connsiteY10" fmla="*/ 3286125 h 3750508"/>
              <a:gd name="connsiteX11" fmla="*/ 1905000 w 2172661"/>
              <a:gd name="connsiteY11" fmla="*/ 3314700 h 3750508"/>
              <a:gd name="connsiteX12" fmla="*/ 1847850 w 2172661"/>
              <a:gd name="connsiteY12" fmla="*/ 3362325 h 3750508"/>
              <a:gd name="connsiteX13" fmla="*/ 1847850 w 2172661"/>
              <a:gd name="connsiteY13" fmla="*/ 3476625 h 3750508"/>
              <a:gd name="connsiteX14" fmla="*/ 1838325 w 2172661"/>
              <a:gd name="connsiteY14" fmla="*/ 3543300 h 3750508"/>
              <a:gd name="connsiteX15" fmla="*/ 1828800 w 2172661"/>
              <a:gd name="connsiteY15" fmla="*/ 3581400 h 3750508"/>
              <a:gd name="connsiteX16" fmla="*/ 1809750 w 2172661"/>
              <a:gd name="connsiteY16" fmla="*/ 3638550 h 3750508"/>
              <a:gd name="connsiteX17" fmla="*/ 1800225 w 2172661"/>
              <a:gd name="connsiteY17" fmla="*/ 3714750 h 3750508"/>
              <a:gd name="connsiteX18" fmla="*/ 1790700 w 2172661"/>
              <a:gd name="connsiteY18" fmla="*/ 3743325 h 3750508"/>
              <a:gd name="connsiteX19" fmla="*/ 1743075 w 2172661"/>
              <a:gd name="connsiteY19" fmla="*/ 3733800 h 3750508"/>
              <a:gd name="connsiteX20" fmla="*/ 1714500 w 2172661"/>
              <a:gd name="connsiteY20" fmla="*/ 3676650 h 3750508"/>
              <a:gd name="connsiteX21" fmla="*/ 1676400 w 2172661"/>
              <a:gd name="connsiteY21" fmla="*/ 3619500 h 3750508"/>
              <a:gd name="connsiteX22" fmla="*/ 1647825 w 2172661"/>
              <a:gd name="connsiteY22" fmla="*/ 3562350 h 3750508"/>
              <a:gd name="connsiteX23" fmla="*/ 1628775 w 2172661"/>
              <a:gd name="connsiteY23" fmla="*/ 3495675 h 3750508"/>
              <a:gd name="connsiteX24" fmla="*/ 1590675 w 2172661"/>
              <a:gd name="connsiteY24" fmla="*/ 3409950 h 3750508"/>
              <a:gd name="connsiteX25" fmla="*/ 1581150 w 2172661"/>
              <a:gd name="connsiteY25" fmla="*/ 3171825 h 3750508"/>
              <a:gd name="connsiteX26" fmla="*/ 1562100 w 2172661"/>
              <a:gd name="connsiteY26" fmla="*/ 3114675 h 3750508"/>
              <a:gd name="connsiteX27" fmla="*/ 1514475 w 2172661"/>
              <a:gd name="connsiteY27" fmla="*/ 3028950 h 3750508"/>
              <a:gd name="connsiteX28" fmla="*/ 1485900 w 2172661"/>
              <a:gd name="connsiteY28" fmla="*/ 3000375 h 3750508"/>
              <a:gd name="connsiteX29" fmla="*/ 1447800 w 2172661"/>
              <a:gd name="connsiteY29" fmla="*/ 2943225 h 3750508"/>
              <a:gd name="connsiteX30" fmla="*/ 1428750 w 2172661"/>
              <a:gd name="connsiteY30" fmla="*/ 2914650 h 3750508"/>
              <a:gd name="connsiteX31" fmla="*/ 1400175 w 2172661"/>
              <a:gd name="connsiteY31" fmla="*/ 2905125 h 3750508"/>
              <a:gd name="connsiteX32" fmla="*/ 1257300 w 2172661"/>
              <a:gd name="connsiteY32" fmla="*/ 2790825 h 3750508"/>
              <a:gd name="connsiteX33" fmla="*/ 1200150 w 2172661"/>
              <a:gd name="connsiteY33" fmla="*/ 2752725 h 3750508"/>
              <a:gd name="connsiteX34" fmla="*/ 1171575 w 2172661"/>
              <a:gd name="connsiteY34" fmla="*/ 2724150 h 3750508"/>
              <a:gd name="connsiteX35" fmla="*/ 1085850 w 2172661"/>
              <a:gd name="connsiteY35" fmla="*/ 2657475 h 3750508"/>
              <a:gd name="connsiteX36" fmla="*/ 1057275 w 2172661"/>
              <a:gd name="connsiteY36" fmla="*/ 2600325 h 3750508"/>
              <a:gd name="connsiteX37" fmla="*/ 1019175 w 2172661"/>
              <a:gd name="connsiteY37" fmla="*/ 2514600 h 3750508"/>
              <a:gd name="connsiteX38" fmla="*/ 990600 w 2172661"/>
              <a:gd name="connsiteY38" fmla="*/ 2505075 h 3750508"/>
              <a:gd name="connsiteX39" fmla="*/ 933450 w 2172661"/>
              <a:gd name="connsiteY39" fmla="*/ 2466975 h 3750508"/>
              <a:gd name="connsiteX40" fmla="*/ 847725 w 2172661"/>
              <a:gd name="connsiteY40" fmla="*/ 2409825 h 3750508"/>
              <a:gd name="connsiteX41" fmla="*/ 819150 w 2172661"/>
              <a:gd name="connsiteY41" fmla="*/ 2390775 h 3750508"/>
              <a:gd name="connsiteX42" fmla="*/ 781050 w 2172661"/>
              <a:gd name="connsiteY42" fmla="*/ 2381250 h 3750508"/>
              <a:gd name="connsiteX43" fmla="*/ 742950 w 2172661"/>
              <a:gd name="connsiteY43" fmla="*/ 2352675 h 3750508"/>
              <a:gd name="connsiteX44" fmla="*/ 685800 w 2172661"/>
              <a:gd name="connsiteY44" fmla="*/ 2333625 h 3750508"/>
              <a:gd name="connsiteX45" fmla="*/ 666750 w 2172661"/>
              <a:gd name="connsiteY45" fmla="*/ 2305050 h 3750508"/>
              <a:gd name="connsiteX46" fmla="*/ 647700 w 2172661"/>
              <a:gd name="connsiteY46" fmla="*/ 2190750 h 3750508"/>
              <a:gd name="connsiteX47" fmla="*/ 628650 w 2172661"/>
              <a:gd name="connsiteY47" fmla="*/ 2133600 h 3750508"/>
              <a:gd name="connsiteX48" fmla="*/ 609600 w 2172661"/>
              <a:gd name="connsiteY48" fmla="*/ 2076450 h 3750508"/>
              <a:gd name="connsiteX49" fmla="*/ 600075 w 2172661"/>
              <a:gd name="connsiteY49" fmla="*/ 2047875 h 3750508"/>
              <a:gd name="connsiteX50" fmla="*/ 581025 w 2172661"/>
              <a:gd name="connsiteY50" fmla="*/ 2019300 h 3750508"/>
              <a:gd name="connsiteX51" fmla="*/ 571500 w 2172661"/>
              <a:gd name="connsiteY51" fmla="*/ 1990725 h 3750508"/>
              <a:gd name="connsiteX52" fmla="*/ 561975 w 2172661"/>
              <a:gd name="connsiteY52" fmla="*/ 1952625 h 3750508"/>
              <a:gd name="connsiteX53" fmla="*/ 523875 w 2172661"/>
              <a:gd name="connsiteY53" fmla="*/ 1895475 h 3750508"/>
              <a:gd name="connsiteX54" fmla="*/ 504825 w 2172661"/>
              <a:gd name="connsiteY54" fmla="*/ 1847850 h 3750508"/>
              <a:gd name="connsiteX55" fmla="*/ 495300 w 2172661"/>
              <a:gd name="connsiteY55" fmla="*/ 1819275 h 3750508"/>
              <a:gd name="connsiteX56" fmla="*/ 476250 w 2172661"/>
              <a:gd name="connsiteY56" fmla="*/ 1790700 h 3750508"/>
              <a:gd name="connsiteX57" fmla="*/ 447675 w 2172661"/>
              <a:gd name="connsiteY57" fmla="*/ 1733550 h 3750508"/>
              <a:gd name="connsiteX58" fmla="*/ 419100 w 2172661"/>
              <a:gd name="connsiteY58" fmla="*/ 1714500 h 3750508"/>
              <a:gd name="connsiteX59" fmla="*/ 381000 w 2172661"/>
              <a:gd name="connsiteY59" fmla="*/ 1657350 h 3750508"/>
              <a:gd name="connsiteX60" fmla="*/ 371475 w 2172661"/>
              <a:gd name="connsiteY60" fmla="*/ 1628775 h 3750508"/>
              <a:gd name="connsiteX61" fmla="*/ 352425 w 2172661"/>
              <a:gd name="connsiteY61" fmla="*/ 1600200 h 3750508"/>
              <a:gd name="connsiteX62" fmla="*/ 342900 w 2172661"/>
              <a:gd name="connsiteY62" fmla="*/ 1571625 h 3750508"/>
              <a:gd name="connsiteX63" fmla="*/ 314325 w 2172661"/>
              <a:gd name="connsiteY63" fmla="*/ 1514475 h 3750508"/>
              <a:gd name="connsiteX64" fmla="*/ 304800 w 2172661"/>
              <a:gd name="connsiteY64" fmla="*/ 1476375 h 3750508"/>
              <a:gd name="connsiteX65" fmla="*/ 285750 w 2172661"/>
              <a:gd name="connsiteY65" fmla="*/ 1419225 h 3750508"/>
              <a:gd name="connsiteX66" fmla="*/ 276225 w 2172661"/>
              <a:gd name="connsiteY66" fmla="*/ 1333500 h 3750508"/>
              <a:gd name="connsiteX67" fmla="*/ 266700 w 2172661"/>
              <a:gd name="connsiteY67" fmla="*/ 1304925 h 3750508"/>
              <a:gd name="connsiteX68" fmla="*/ 238125 w 2172661"/>
              <a:gd name="connsiteY68" fmla="*/ 1285875 h 3750508"/>
              <a:gd name="connsiteX69" fmla="*/ 209550 w 2172661"/>
              <a:gd name="connsiteY69" fmla="*/ 1228725 h 3750508"/>
              <a:gd name="connsiteX70" fmla="*/ 190500 w 2172661"/>
              <a:gd name="connsiteY70" fmla="*/ 1200150 h 3750508"/>
              <a:gd name="connsiteX71" fmla="*/ 171450 w 2172661"/>
              <a:gd name="connsiteY71" fmla="*/ 1143000 h 3750508"/>
              <a:gd name="connsiteX72" fmla="*/ 161925 w 2172661"/>
              <a:gd name="connsiteY72" fmla="*/ 1114425 h 3750508"/>
              <a:gd name="connsiteX73" fmla="*/ 152400 w 2172661"/>
              <a:gd name="connsiteY73" fmla="*/ 1085850 h 3750508"/>
              <a:gd name="connsiteX74" fmla="*/ 104775 w 2172661"/>
              <a:gd name="connsiteY74" fmla="*/ 1000125 h 3750508"/>
              <a:gd name="connsiteX75" fmla="*/ 95250 w 2172661"/>
              <a:gd name="connsiteY75" fmla="*/ 876300 h 3750508"/>
              <a:gd name="connsiteX76" fmla="*/ 47625 w 2172661"/>
              <a:gd name="connsiteY76" fmla="*/ 790575 h 3750508"/>
              <a:gd name="connsiteX77" fmla="*/ 28575 w 2172661"/>
              <a:gd name="connsiteY77" fmla="*/ 733425 h 3750508"/>
              <a:gd name="connsiteX78" fmla="*/ 0 w 2172661"/>
              <a:gd name="connsiteY78" fmla="*/ 676275 h 3750508"/>
              <a:gd name="connsiteX79" fmla="*/ 9525 w 2172661"/>
              <a:gd name="connsiteY79" fmla="*/ 504825 h 3750508"/>
              <a:gd name="connsiteX80" fmla="*/ 28575 w 2172661"/>
              <a:gd name="connsiteY80" fmla="*/ 438150 h 3750508"/>
              <a:gd name="connsiteX81" fmla="*/ 47625 w 2172661"/>
              <a:gd name="connsiteY81" fmla="*/ 361950 h 3750508"/>
              <a:gd name="connsiteX82" fmla="*/ 57150 w 2172661"/>
              <a:gd name="connsiteY82" fmla="*/ 361950 h 375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172661" h="3750508">
                <a:moveTo>
                  <a:pt x="57150" y="361950"/>
                </a:moveTo>
                <a:lnTo>
                  <a:pt x="314325" y="0"/>
                </a:lnTo>
                <a:lnTo>
                  <a:pt x="2162175" y="2466975"/>
                </a:lnTo>
                <a:cubicBezTo>
                  <a:pt x="2141155" y="2572073"/>
                  <a:pt x="2172661" y="2472918"/>
                  <a:pt x="2124075" y="2533650"/>
                </a:cubicBezTo>
                <a:cubicBezTo>
                  <a:pt x="2071495" y="2599375"/>
                  <a:pt x="2167867" y="2526680"/>
                  <a:pt x="2085975" y="2581275"/>
                </a:cubicBezTo>
                <a:cubicBezTo>
                  <a:pt x="2053049" y="2680054"/>
                  <a:pt x="2085889" y="2572872"/>
                  <a:pt x="2066925" y="2819400"/>
                </a:cubicBezTo>
                <a:cubicBezTo>
                  <a:pt x="2066779" y="2821293"/>
                  <a:pt x="2052478" y="2880321"/>
                  <a:pt x="2047875" y="2886075"/>
                </a:cubicBezTo>
                <a:cubicBezTo>
                  <a:pt x="2040724" y="2895014"/>
                  <a:pt x="2027992" y="2897675"/>
                  <a:pt x="2019300" y="2905125"/>
                </a:cubicBezTo>
                <a:cubicBezTo>
                  <a:pt x="1938459" y="2974417"/>
                  <a:pt x="2018227" y="2918541"/>
                  <a:pt x="1952625" y="2962275"/>
                </a:cubicBezTo>
                <a:cubicBezTo>
                  <a:pt x="1921485" y="3055695"/>
                  <a:pt x="1931907" y="2999414"/>
                  <a:pt x="1943100" y="3133725"/>
                </a:cubicBezTo>
                <a:cubicBezTo>
                  <a:pt x="1933047" y="3194043"/>
                  <a:pt x="1929639" y="3233224"/>
                  <a:pt x="1914525" y="3286125"/>
                </a:cubicBezTo>
                <a:cubicBezTo>
                  <a:pt x="1911767" y="3295779"/>
                  <a:pt x="1910569" y="3306346"/>
                  <a:pt x="1905000" y="3314700"/>
                </a:cubicBezTo>
                <a:cubicBezTo>
                  <a:pt x="1890332" y="3336702"/>
                  <a:pt x="1868935" y="3348268"/>
                  <a:pt x="1847850" y="3362325"/>
                </a:cubicBezTo>
                <a:cubicBezTo>
                  <a:pt x="1825520" y="3429316"/>
                  <a:pt x="1847850" y="3349020"/>
                  <a:pt x="1847850" y="3476625"/>
                </a:cubicBezTo>
                <a:cubicBezTo>
                  <a:pt x="1847850" y="3499076"/>
                  <a:pt x="1842341" y="3521211"/>
                  <a:pt x="1838325" y="3543300"/>
                </a:cubicBezTo>
                <a:cubicBezTo>
                  <a:pt x="1835983" y="3556180"/>
                  <a:pt x="1832562" y="3568861"/>
                  <a:pt x="1828800" y="3581400"/>
                </a:cubicBezTo>
                <a:cubicBezTo>
                  <a:pt x="1823030" y="3600634"/>
                  <a:pt x="1809750" y="3638550"/>
                  <a:pt x="1809750" y="3638550"/>
                </a:cubicBezTo>
                <a:cubicBezTo>
                  <a:pt x="1806575" y="3663950"/>
                  <a:pt x="1804804" y="3689565"/>
                  <a:pt x="1800225" y="3714750"/>
                </a:cubicBezTo>
                <a:cubicBezTo>
                  <a:pt x="1798429" y="3724628"/>
                  <a:pt x="1800225" y="3740150"/>
                  <a:pt x="1790700" y="3743325"/>
                </a:cubicBezTo>
                <a:cubicBezTo>
                  <a:pt x="1775341" y="3748445"/>
                  <a:pt x="1758950" y="3736975"/>
                  <a:pt x="1743075" y="3733800"/>
                </a:cubicBezTo>
                <a:cubicBezTo>
                  <a:pt x="1719134" y="3661976"/>
                  <a:pt x="1751429" y="3750508"/>
                  <a:pt x="1714500" y="3676650"/>
                </a:cubicBezTo>
                <a:cubicBezTo>
                  <a:pt x="1686931" y="3621511"/>
                  <a:pt x="1730569" y="3673669"/>
                  <a:pt x="1676400" y="3619500"/>
                </a:cubicBezTo>
                <a:cubicBezTo>
                  <a:pt x="1652459" y="3547676"/>
                  <a:pt x="1684754" y="3636208"/>
                  <a:pt x="1647825" y="3562350"/>
                </a:cubicBezTo>
                <a:cubicBezTo>
                  <a:pt x="1639822" y="3546345"/>
                  <a:pt x="1633353" y="3510934"/>
                  <a:pt x="1628775" y="3495675"/>
                </a:cubicBezTo>
                <a:cubicBezTo>
                  <a:pt x="1610227" y="3433848"/>
                  <a:pt x="1618514" y="3451708"/>
                  <a:pt x="1590675" y="3409950"/>
                </a:cubicBezTo>
                <a:cubicBezTo>
                  <a:pt x="1587500" y="3330575"/>
                  <a:pt x="1588802" y="3250894"/>
                  <a:pt x="1581150" y="3171825"/>
                </a:cubicBezTo>
                <a:cubicBezTo>
                  <a:pt x="1579216" y="3151838"/>
                  <a:pt x="1568450" y="3133725"/>
                  <a:pt x="1562100" y="3114675"/>
                </a:cubicBezTo>
                <a:cubicBezTo>
                  <a:pt x="1550122" y="3078742"/>
                  <a:pt x="1547227" y="3061702"/>
                  <a:pt x="1514475" y="3028950"/>
                </a:cubicBezTo>
                <a:cubicBezTo>
                  <a:pt x="1504950" y="3019425"/>
                  <a:pt x="1494170" y="3011008"/>
                  <a:pt x="1485900" y="3000375"/>
                </a:cubicBezTo>
                <a:cubicBezTo>
                  <a:pt x="1471844" y="2982303"/>
                  <a:pt x="1460500" y="2962275"/>
                  <a:pt x="1447800" y="2943225"/>
                </a:cubicBezTo>
                <a:cubicBezTo>
                  <a:pt x="1441450" y="2933700"/>
                  <a:pt x="1439610" y="2918270"/>
                  <a:pt x="1428750" y="2914650"/>
                </a:cubicBezTo>
                <a:lnTo>
                  <a:pt x="1400175" y="2905125"/>
                </a:lnTo>
                <a:cubicBezTo>
                  <a:pt x="1399118" y="2904260"/>
                  <a:pt x="1290690" y="2813085"/>
                  <a:pt x="1257300" y="2790825"/>
                </a:cubicBezTo>
                <a:cubicBezTo>
                  <a:pt x="1238250" y="2778125"/>
                  <a:pt x="1216339" y="2768914"/>
                  <a:pt x="1200150" y="2752725"/>
                </a:cubicBezTo>
                <a:cubicBezTo>
                  <a:pt x="1190625" y="2743200"/>
                  <a:pt x="1182208" y="2732420"/>
                  <a:pt x="1171575" y="2724150"/>
                </a:cubicBezTo>
                <a:cubicBezTo>
                  <a:pt x="1069038" y="2644399"/>
                  <a:pt x="1150724" y="2722349"/>
                  <a:pt x="1085850" y="2657475"/>
                </a:cubicBezTo>
                <a:cubicBezTo>
                  <a:pt x="1051112" y="2553262"/>
                  <a:pt x="1106514" y="2711112"/>
                  <a:pt x="1057275" y="2600325"/>
                </a:cubicBezTo>
                <a:cubicBezTo>
                  <a:pt x="1048443" y="2580454"/>
                  <a:pt x="1041475" y="2532440"/>
                  <a:pt x="1019175" y="2514600"/>
                </a:cubicBezTo>
                <a:cubicBezTo>
                  <a:pt x="1011335" y="2508328"/>
                  <a:pt x="999377" y="2509951"/>
                  <a:pt x="990600" y="2505075"/>
                </a:cubicBezTo>
                <a:cubicBezTo>
                  <a:pt x="970586" y="2493956"/>
                  <a:pt x="952500" y="2479675"/>
                  <a:pt x="933450" y="2466975"/>
                </a:cubicBezTo>
                <a:lnTo>
                  <a:pt x="847725" y="2409825"/>
                </a:lnTo>
                <a:cubicBezTo>
                  <a:pt x="838200" y="2403475"/>
                  <a:pt x="830256" y="2393551"/>
                  <a:pt x="819150" y="2390775"/>
                </a:cubicBezTo>
                <a:lnTo>
                  <a:pt x="781050" y="2381250"/>
                </a:lnTo>
                <a:cubicBezTo>
                  <a:pt x="768350" y="2371725"/>
                  <a:pt x="757149" y="2359775"/>
                  <a:pt x="742950" y="2352675"/>
                </a:cubicBezTo>
                <a:cubicBezTo>
                  <a:pt x="724989" y="2343695"/>
                  <a:pt x="685800" y="2333625"/>
                  <a:pt x="685800" y="2333625"/>
                </a:cubicBezTo>
                <a:cubicBezTo>
                  <a:pt x="679450" y="2324100"/>
                  <a:pt x="671870" y="2315289"/>
                  <a:pt x="666750" y="2305050"/>
                </a:cubicBezTo>
                <a:cubicBezTo>
                  <a:pt x="649387" y="2270325"/>
                  <a:pt x="654742" y="2225960"/>
                  <a:pt x="647700" y="2190750"/>
                </a:cubicBezTo>
                <a:cubicBezTo>
                  <a:pt x="643762" y="2171059"/>
                  <a:pt x="635000" y="2152650"/>
                  <a:pt x="628650" y="2133600"/>
                </a:cubicBezTo>
                <a:lnTo>
                  <a:pt x="609600" y="2076450"/>
                </a:lnTo>
                <a:cubicBezTo>
                  <a:pt x="606425" y="2066925"/>
                  <a:pt x="605644" y="2056229"/>
                  <a:pt x="600075" y="2047875"/>
                </a:cubicBezTo>
                <a:cubicBezTo>
                  <a:pt x="593725" y="2038350"/>
                  <a:pt x="586145" y="2029539"/>
                  <a:pt x="581025" y="2019300"/>
                </a:cubicBezTo>
                <a:cubicBezTo>
                  <a:pt x="576535" y="2010320"/>
                  <a:pt x="574258" y="2000379"/>
                  <a:pt x="571500" y="1990725"/>
                </a:cubicBezTo>
                <a:cubicBezTo>
                  <a:pt x="567904" y="1978138"/>
                  <a:pt x="567829" y="1964334"/>
                  <a:pt x="561975" y="1952625"/>
                </a:cubicBezTo>
                <a:cubicBezTo>
                  <a:pt x="551736" y="1932147"/>
                  <a:pt x="532378" y="1916733"/>
                  <a:pt x="523875" y="1895475"/>
                </a:cubicBezTo>
                <a:cubicBezTo>
                  <a:pt x="517525" y="1879600"/>
                  <a:pt x="510828" y="1863859"/>
                  <a:pt x="504825" y="1847850"/>
                </a:cubicBezTo>
                <a:cubicBezTo>
                  <a:pt x="501300" y="1838449"/>
                  <a:pt x="499790" y="1828255"/>
                  <a:pt x="495300" y="1819275"/>
                </a:cubicBezTo>
                <a:cubicBezTo>
                  <a:pt x="490180" y="1809036"/>
                  <a:pt x="481370" y="1800939"/>
                  <a:pt x="476250" y="1790700"/>
                </a:cubicBezTo>
                <a:cubicBezTo>
                  <a:pt x="460756" y="1759712"/>
                  <a:pt x="474972" y="1760847"/>
                  <a:pt x="447675" y="1733550"/>
                </a:cubicBezTo>
                <a:cubicBezTo>
                  <a:pt x="439580" y="1725455"/>
                  <a:pt x="428625" y="1720850"/>
                  <a:pt x="419100" y="1714500"/>
                </a:cubicBezTo>
                <a:cubicBezTo>
                  <a:pt x="406400" y="1695450"/>
                  <a:pt x="388240" y="1679070"/>
                  <a:pt x="381000" y="1657350"/>
                </a:cubicBezTo>
                <a:cubicBezTo>
                  <a:pt x="377825" y="1647825"/>
                  <a:pt x="375965" y="1637755"/>
                  <a:pt x="371475" y="1628775"/>
                </a:cubicBezTo>
                <a:cubicBezTo>
                  <a:pt x="366355" y="1618536"/>
                  <a:pt x="357545" y="1610439"/>
                  <a:pt x="352425" y="1600200"/>
                </a:cubicBezTo>
                <a:cubicBezTo>
                  <a:pt x="347935" y="1591220"/>
                  <a:pt x="347390" y="1580605"/>
                  <a:pt x="342900" y="1571625"/>
                </a:cubicBezTo>
                <a:cubicBezTo>
                  <a:pt x="315070" y="1515965"/>
                  <a:pt x="330286" y="1570338"/>
                  <a:pt x="314325" y="1514475"/>
                </a:cubicBezTo>
                <a:cubicBezTo>
                  <a:pt x="310729" y="1501888"/>
                  <a:pt x="308562" y="1488914"/>
                  <a:pt x="304800" y="1476375"/>
                </a:cubicBezTo>
                <a:cubicBezTo>
                  <a:pt x="299030" y="1457141"/>
                  <a:pt x="285750" y="1419225"/>
                  <a:pt x="285750" y="1419225"/>
                </a:cubicBezTo>
                <a:cubicBezTo>
                  <a:pt x="282575" y="1390650"/>
                  <a:pt x="280952" y="1361860"/>
                  <a:pt x="276225" y="1333500"/>
                </a:cubicBezTo>
                <a:cubicBezTo>
                  <a:pt x="274574" y="1323596"/>
                  <a:pt x="272972" y="1312765"/>
                  <a:pt x="266700" y="1304925"/>
                </a:cubicBezTo>
                <a:cubicBezTo>
                  <a:pt x="259549" y="1295986"/>
                  <a:pt x="247650" y="1292225"/>
                  <a:pt x="238125" y="1285875"/>
                </a:cubicBezTo>
                <a:cubicBezTo>
                  <a:pt x="183530" y="1203983"/>
                  <a:pt x="248985" y="1307595"/>
                  <a:pt x="209550" y="1228725"/>
                </a:cubicBezTo>
                <a:cubicBezTo>
                  <a:pt x="204430" y="1218486"/>
                  <a:pt x="195149" y="1210611"/>
                  <a:pt x="190500" y="1200150"/>
                </a:cubicBezTo>
                <a:cubicBezTo>
                  <a:pt x="182345" y="1181800"/>
                  <a:pt x="177800" y="1162050"/>
                  <a:pt x="171450" y="1143000"/>
                </a:cubicBezTo>
                <a:lnTo>
                  <a:pt x="161925" y="1114425"/>
                </a:lnTo>
                <a:cubicBezTo>
                  <a:pt x="158750" y="1104900"/>
                  <a:pt x="157969" y="1094204"/>
                  <a:pt x="152400" y="1085850"/>
                </a:cubicBezTo>
                <a:cubicBezTo>
                  <a:pt x="108731" y="1020346"/>
                  <a:pt x="121540" y="1050420"/>
                  <a:pt x="104775" y="1000125"/>
                </a:cubicBezTo>
                <a:cubicBezTo>
                  <a:pt x="101600" y="958850"/>
                  <a:pt x="100385" y="917377"/>
                  <a:pt x="95250" y="876300"/>
                </a:cubicBezTo>
                <a:cubicBezTo>
                  <a:pt x="89505" y="830339"/>
                  <a:pt x="66165" y="846194"/>
                  <a:pt x="47625" y="790575"/>
                </a:cubicBezTo>
                <a:cubicBezTo>
                  <a:pt x="41275" y="771525"/>
                  <a:pt x="39714" y="750133"/>
                  <a:pt x="28575" y="733425"/>
                </a:cubicBezTo>
                <a:cubicBezTo>
                  <a:pt x="3956" y="696496"/>
                  <a:pt x="13145" y="715710"/>
                  <a:pt x="0" y="676275"/>
                </a:cubicBezTo>
                <a:cubicBezTo>
                  <a:pt x="3175" y="619125"/>
                  <a:pt x="4343" y="561828"/>
                  <a:pt x="9525" y="504825"/>
                </a:cubicBezTo>
                <a:cubicBezTo>
                  <a:pt x="11688" y="481028"/>
                  <a:pt x="22424" y="460703"/>
                  <a:pt x="28575" y="438150"/>
                </a:cubicBezTo>
                <a:cubicBezTo>
                  <a:pt x="35464" y="412891"/>
                  <a:pt x="39346" y="386788"/>
                  <a:pt x="47625" y="361950"/>
                </a:cubicBezTo>
                <a:lnTo>
                  <a:pt x="57150" y="36195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67544" y="116632"/>
            <a:ext cx="7564437" cy="13240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3800" dirty="0" smtClean="0">
                <a:solidFill>
                  <a:schemeClr val="tx2">
                    <a:lumMod val="75000"/>
                  </a:schemeClr>
                </a:solidFill>
              </a:rPr>
              <a:t>Betriebswirtschaftslehre/</a:t>
            </a:r>
            <a:endParaRPr lang="de-DE" sz="38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3800" dirty="0" smtClean="0">
                <a:solidFill>
                  <a:schemeClr val="tx2">
                    <a:lumMod val="75000"/>
                  </a:schemeClr>
                </a:solidFill>
              </a:rPr>
              <a:t>Rechnungswesen – </a:t>
            </a:r>
            <a:r>
              <a:rPr lang="de-DE" sz="3800" dirty="0" err="1" smtClean="0">
                <a:solidFill>
                  <a:schemeClr val="tx2">
                    <a:lumMod val="75000"/>
                  </a:schemeClr>
                </a:solidFill>
              </a:rPr>
              <a:t>BwR</a:t>
            </a:r>
            <a:endParaRPr lang="de-DE" sz="38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148064" y="1418295"/>
            <a:ext cx="31862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3400" dirty="0">
                <a:solidFill>
                  <a:schemeClr val="tx2">
                    <a:lumMod val="75000"/>
                  </a:schemeClr>
                </a:solidFill>
              </a:rPr>
              <a:t>ein </a:t>
            </a:r>
            <a:r>
              <a:rPr lang="de-DE" sz="3400" dirty="0" smtClean="0">
                <a:solidFill>
                  <a:schemeClr val="tx2">
                    <a:lumMod val="75000"/>
                  </a:schemeClr>
                </a:solidFill>
              </a:rPr>
              <a:t>kumulatives </a:t>
            </a:r>
          </a:p>
          <a:p>
            <a:pPr lvl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3400" dirty="0" smtClean="0">
                <a:solidFill>
                  <a:schemeClr val="tx2">
                    <a:lumMod val="75000"/>
                  </a:schemeClr>
                </a:solidFill>
              </a:rPr>
              <a:t>Fach</a:t>
            </a:r>
            <a:endParaRPr lang="de-DE" sz="3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4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3" name="Picture 11" descr="Bilan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6480" y="3935268"/>
            <a:ext cx="3421870" cy="2490416"/>
          </a:xfrm>
          <a:prstGeom prst="rect">
            <a:avLst/>
          </a:prstGeom>
          <a:noFill/>
        </p:spPr>
      </p:pic>
      <p:sp>
        <p:nvSpPr>
          <p:cNvPr id="23568" name="AutoShape 16"/>
          <p:cNvSpPr>
            <a:spLocks noChangeArrowheads="1"/>
          </p:cNvSpPr>
          <p:nvPr/>
        </p:nvSpPr>
        <p:spPr bwMode="auto">
          <a:xfrm>
            <a:off x="2970213" y="517524"/>
            <a:ext cx="5651500" cy="3271515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74005" y="248112"/>
            <a:ext cx="3163094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4800" b="1" dirty="0" err="1" smtClean="0">
                <a:solidFill>
                  <a:schemeClr val="tx2">
                    <a:lumMod val="75000"/>
                  </a:schemeClr>
                </a:solidFill>
              </a:rPr>
              <a:t>BwR</a:t>
            </a:r>
            <a:endParaRPr lang="de-DE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564" name="Picture 12" descr="symbol_schuel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573016"/>
            <a:ext cx="3529012" cy="3089275"/>
          </a:xfrm>
          <a:prstGeom prst="rect">
            <a:avLst/>
          </a:prstGeom>
          <a:noFill/>
        </p:spPr>
      </p:pic>
      <p:pic>
        <p:nvPicPr>
          <p:cNvPr id="23565" name="Picture 13" descr="Schulaufga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6532" y="1303338"/>
            <a:ext cx="1238250" cy="1009650"/>
          </a:xfrm>
          <a:prstGeom prst="rect">
            <a:avLst/>
          </a:prstGeom>
          <a:noFill/>
        </p:spPr>
      </p:pic>
      <p:pic>
        <p:nvPicPr>
          <p:cNvPr id="23566" name="Picture 14" descr="proze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3263" y="1279525"/>
            <a:ext cx="1295400" cy="1295400"/>
          </a:xfrm>
          <a:prstGeom prst="rect">
            <a:avLst/>
          </a:prstGeom>
          <a:noFill/>
        </p:spPr>
      </p:pic>
      <p:pic>
        <p:nvPicPr>
          <p:cNvPr id="23567" name="Picture 15" descr="wirtsch Handel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59363" y="2007235"/>
            <a:ext cx="1905000" cy="1257300"/>
          </a:xfrm>
          <a:prstGeom prst="rect">
            <a:avLst/>
          </a:prstGeom>
          <a:noFill/>
        </p:spPr>
      </p:pic>
      <p:pic>
        <p:nvPicPr>
          <p:cNvPr id="23569" name="Picture 17" descr="rechn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5963" y="845185"/>
            <a:ext cx="1168400" cy="1162050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395288" y="2574925"/>
            <a:ext cx="252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7. Klasse</a:t>
            </a:r>
            <a:endParaRPr lang="de-DE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1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176" y="260648"/>
            <a:ext cx="8229600" cy="1143000"/>
          </a:xfrm>
        </p:spPr>
        <p:txBody>
          <a:bodyPr>
            <a:noAutofit/>
          </a:bodyPr>
          <a:lstStyle/>
          <a:p>
            <a:r>
              <a:rPr lang="de-DE" sz="3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Wirtschaftliches Handeln in privaten Haushalten und Unternehmen</a:t>
            </a:r>
            <a:endParaRPr lang="de-DE" sz="3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660" y="148478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Kassenbuch Schüler</a:t>
            </a:r>
            <a:endParaRPr lang="de-DE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3" descr="C:\Programme\Microsoft Office\Clipart\standard\stddir2\ED00039_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6791672" cy="407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7"/>
          <p:cNvSpPr txBox="1">
            <a:spLocks noChangeArrowheads="1"/>
          </p:cNvSpPr>
          <p:nvPr/>
        </p:nvSpPr>
        <p:spPr bwMode="auto">
          <a:xfrm>
            <a:off x="1619672" y="2852936"/>
            <a:ext cx="2736304" cy="19236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Geburtstag      20,00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Oma                  10,00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Zeitungs-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austragen        15,00</a:t>
            </a:r>
          </a:p>
        </p:txBody>
      </p:sp>
      <p:sp>
        <p:nvSpPr>
          <p:cNvPr id="7" name="Text Box 58"/>
          <p:cNvSpPr txBox="1">
            <a:spLocks noChangeArrowheads="1"/>
          </p:cNvSpPr>
          <p:nvPr/>
        </p:nvSpPr>
        <p:spPr bwMode="auto">
          <a:xfrm>
            <a:off x="4848378" y="2909877"/>
            <a:ext cx="2675950" cy="93871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DVD                  15,00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Kino                  13,00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190" y="4065008"/>
            <a:ext cx="15843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5621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Programme\Microsoft Office\Clipart\standard\stddir2\ED00039_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467600" cy="447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339008" y="1941984"/>
            <a:ext cx="16002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sz="2200" dirty="0" smtClean="0">
                <a:solidFill>
                  <a:srgbClr val="000000"/>
                </a:solidFill>
                <a:latin typeface="+mj-lt"/>
              </a:rPr>
              <a:t>Einnahmen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539408" y="1941984"/>
            <a:ext cx="1524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sz="2200" dirty="0" smtClean="0">
                <a:solidFill>
                  <a:srgbClr val="000000"/>
                </a:solidFill>
                <a:latin typeface="+mj-lt"/>
              </a:rPr>
              <a:t>Ausgaben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653208" y="2475384"/>
            <a:ext cx="2819400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Barverkauf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Schreibtische           2.000,00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Rechnung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Fa. Müller              15.000,00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Verkauf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Bürostühle               8.000,00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06008" y="2551584"/>
            <a:ext cx="3022376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PKW                 12.000,00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Büromaterial 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        500,00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Benzin                     80,00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3874" y="277091"/>
            <a:ext cx="75644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Kassenbuch - Firma</a:t>
            </a:r>
          </a:p>
        </p:txBody>
      </p:sp>
      <p:pic>
        <p:nvPicPr>
          <p:cNvPr id="5124" name="Picture 4" descr="http://fm.cnbc.com/applications/cnbc.com/resources/img/editorial/2013/11/20/101216114-stacks_oh_euro_bank_notes.1910x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408" y="4014677"/>
            <a:ext cx="1944216" cy="101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07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de-DE" sz="4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Prozentrechnen – ein Kinderspiel?</a:t>
            </a:r>
            <a:endParaRPr lang="de-DE" sz="4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4"/>
            <a:ext cx="5055840" cy="48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14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883194" y="404664"/>
            <a:ext cx="4947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chemeClr val="tx2">
                    <a:lumMod val="75000"/>
                  </a:schemeClr>
                </a:solidFill>
              </a:rPr>
              <a:t>Zahlungsverkehr</a:t>
            </a:r>
            <a:r>
              <a:rPr lang="de-DE" sz="4800" dirty="0" smtClean="0"/>
              <a:t> </a:t>
            </a:r>
            <a:endParaRPr lang="de-DE" sz="4800" dirty="0"/>
          </a:p>
        </p:txBody>
      </p:sp>
      <p:sp>
        <p:nvSpPr>
          <p:cNvPr id="5" name="Textfeld 4"/>
          <p:cNvSpPr txBox="1"/>
          <p:nvPr/>
        </p:nvSpPr>
        <p:spPr>
          <a:xfrm>
            <a:off x="750700" y="4126466"/>
            <a:ext cx="3692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Online-Banking</a:t>
            </a:r>
          </a:p>
        </p:txBody>
      </p:sp>
      <p:pic>
        <p:nvPicPr>
          <p:cNvPr id="2052" name="Picture 4" descr="http://bilder.t-online.de/b/69/83/08/82/id_69830882/610/tid_da/unter-den-verschiedenen-online-banking-methoden-gilt-die-absicherung-per-chiptan-als-am-sichersten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710">
            <a:off x="345706" y="1424697"/>
            <a:ext cx="4502025" cy="253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240844" y="5085184"/>
            <a:ext cx="3179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Überweisung</a:t>
            </a:r>
          </a:p>
        </p:txBody>
      </p:sp>
      <p:pic>
        <p:nvPicPr>
          <p:cNvPr id="1026" name="Picture 2" descr="http://www.hypezeit.de/siteflash/scripts/core/file.php?id=808&amp;mode=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759">
            <a:off x="4946993" y="2492235"/>
            <a:ext cx="3601143" cy="2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2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394766"/>
            <a:ext cx="2039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2">
                    <a:lumMod val="75000"/>
                  </a:schemeClr>
                </a:solidFill>
              </a:rPr>
              <a:t>Inventur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http://www.kunstleben.de/images/invent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2" y="1052736"/>
            <a:ext cx="45339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comics.de/images/Puzz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48880"/>
            <a:ext cx="3503240" cy="35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64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Microsoft Office PowerPoint</Application>
  <PresentationFormat>Bildschirmpräsentation (4:3)</PresentationFormat>
  <Paragraphs>82</Paragraphs>
  <Slides>27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27</vt:i4>
      </vt:variant>
    </vt:vector>
  </HeadingPairs>
  <TitlesOfParts>
    <vt:vector size="30" baseType="lpstr">
      <vt:lpstr>Benutzerdefiniertes Design</vt:lpstr>
      <vt:lpstr>Larissa-Design</vt:lpstr>
      <vt:lpstr>Larissa</vt:lpstr>
      <vt:lpstr>PowerPoint-Präsentation</vt:lpstr>
      <vt:lpstr>PowerPoint-Präsentation</vt:lpstr>
      <vt:lpstr>PowerPoint-Präsentation</vt:lpstr>
      <vt:lpstr>PowerPoint-Präsentation</vt:lpstr>
      <vt:lpstr>Wirtschaftliches Handeln in privaten Haushalten und Unternehmen</vt:lpstr>
      <vt:lpstr>PowerPoint-Präsentation</vt:lpstr>
      <vt:lpstr>Prozentrechnen – ein Kinderspiel?</vt:lpstr>
      <vt:lpstr>PowerPoint-Präsentation</vt:lpstr>
      <vt:lpstr>PowerPoint-Präsentation</vt:lpstr>
      <vt:lpstr>PowerPoint-Präsentation</vt:lpstr>
      <vt:lpstr>BWR – Stoffgebiete  8. - 10. Klasse</vt:lpstr>
      <vt:lpstr>Sachmängel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nab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luise</dc:creator>
  <cp:lastModifiedBy>Michi</cp:lastModifiedBy>
  <cp:revision>110</cp:revision>
  <dcterms:created xsi:type="dcterms:W3CDTF">2008-02-25T16:24:19Z</dcterms:created>
  <dcterms:modified xsi:type="dcterms:W3CDTF">2016-03-06T19:51:27Z</dcterms:modified>
</cp:coreProperties>
</file>