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303" r:id="rId2"/>
    <p:sldId id="260" r:id="rId3"/>
    <p:sldId id="261" r:id="rId4"/>
    <p:sldId id="309" r:id="rId5"/>
    <p:sldId id="290" r:id="rId6"/>
    <p:sldId id="313" r:id="rId7"/>
    <p:sldId id="312" r:id="rId8"/>
    <p:sldId id="285" r:id="rId9"/>
    <p:sldId id="271" r:id="rId10"/>
    <p:sldId id="314" r:id="rId11"/>
    <p:sldId id="310" r:id="rId12"/>
    <p:sldId id="296" r:id="rId13"/>
    <p:sldId id="269" r:id="rId14"/>
    <p:sldId id="262" r:id="rId15"/>
    <p:sldId id="316" r:id="rId16"/>
    <p:sldId id="315" r:id="rId1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72D"/>
    <a:srgbClr val="386698"/>
    <a:srgbClr val="9A8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1" autoAdjust="0"/>
    <p:restoredTop sz="94660"/>
  </p:normalViewPr>
  <p:slideViewPr>
    <p:cSldViewPr>
      <p:cViewPr varScale="1">
        <p:scale>
          <a:sx n="57" d="100"/>
          <a:sy n="57" d="100"/>
        </p:scale>
        <p:origin x="825" y="2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e-DE"/>
              <a:t>Titelmasterformat durch Klicken bearbeiten</a:t>
            </a:r>
            <a:endParaRPr kumimoji="0" lang="en-US"/>
          </a:p>
        </p:txBody>
      </p:sp>
      <p:sp>
        <p:nvSpPr>
          <p:cNvPr id="9" name="Unt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a:xfrm>
            <a:off x="6400800" y="6355080"/>
            <a:ext cx="2286000" cy="365760"/>
          </a:xfrm>
        </p:spPr>
        <p:txBody>
          <a:bodyPr/>
          <a:lstStyle>
            <a:lvl1pPr>
              <a:defRPr sz="1400"/>
            </a:lvl1p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17" name="Fußzeilenplatzhalter 16"/>
          <p:cNvSpPr>
            <a:spLocks noGrp="1"/>
          </p:cNvSpPr>
          <p:nvPr>
            <p:ph type="ftr" sz="quarter" idx="11"/>
          </p:nvPr>
        </p:nvSpPr>
        <p:spPr>
          <a:xfrm>
            <a:off x="2898648" y="6355080"/>
            <a:ext cx="3474720" cy="365760"/>
          </a:xfrm>
        </p:spPr>
        <p:txBody>
          <a:bodyPr/>
          <a:lstStyle/>
          <a:p>
            <a:endParaRPr lang="de-DE">
              <a:solidFill>
                <a:prstClr val="black">
                  <a:lumMod val="50000"/>
                  <a:lumOff val="50000"/>
                </a:prstClr>
              </a:solidFill>
            </a:endParaRPr>
          </a:p>
        </p:txBody>
      </p:sp>
      <p:sp>
        <p:nvSpPr>
          <p:cNvPr id="29" name="Foliennummernplatzhalter 28"/>
          <p:cNvSpPr>
            <a:spLocks noGrp="1"/>
          </p:cNvSpPr>
          <p:nvPr>
            <p:ph type="sldNum" sz="quarter" idx="12"/>
          </p:nvPr>
        </p:nvSpPr>
        <p:spPr>
          <a:xfrm>
            <a:off x="1216152" y="6355080"/>
            <a:ext cx="1219200" cy="365760"/>
          </a:xfrm>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21" name="Rechtec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htec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htec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htec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5" name="Fußzeilenplatzhalt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Foliennummernplatzhalter 5"/>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5" name="Fußzeilenplatzhalt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Foliennummernplatzhalter 5"/>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7" name="Gerade Verbindung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Gleichschenkliges Dreiec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Gerade Verbindung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5" name="Fußzeilenplatzhalt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Foliennummernplatzhalter 5"/>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4" name="Datumsplatzhalter 3"/>
          <p:cNvSpPr>
            <a:spLocks noGrp="1"/>
          </p:cNvSpPr>
          <p:nvPr>
            <p:ph type="dt" sz="half" idx="10"/>
          </p:nvPr>
        </p:nvSpPr>
        <p:spPr>
          <a:xfrm>
            <a:off x="6400800" y="6355080"/>
            <a:ext cx="2286000" cy="365760"/>
          </a:xfrm>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5" name="Fußzeilenplatzhalter 4"/>
          <p:cNvSpPr>
            <a:spLocks noGrp="1"/>
          </p:cNvSpPr>
          <p:nvPr>
            <p:ph type="ftr" sz="quarter" idx="11"/>
          </p:nvPr>
        </p:nvSpPr>
        <p:spPr>
          <a:xfrm>
            <a:off x="2898648" y="6355080"/>
            <a:ext cx="3474720" cy="365760"/>
          </a:xfrm>
        </p:spPr>
        <p:txBody>
          <a:bodyPr/>
          <a:lstStyle/>
          <a:p>
            <a:endParaRPr lang="de-DE">
              <a:solidFill>
                <a:prstClr val="black">
                  <a:lumMod val="50000"/>
                  <a:lumOff val="50000"/>
                </a:prstClr>
              </a:solidFill>
            </a:endParaRPr>
          </a:p>
        </p:txBody>
      </p:sp>
      <p:sp>
        <p:nvSpPr>
          <p:cNvPr id="6" name="Foliennummernplatzhalter 5"/>
          <p:cNvSpPr>
            <a:spLocks noGrp="1"/>
          </p:cNvSpPr>
          <p:nvPr>
            <p:ph type="sldNum" sz="quarter" idx="12"/>
          </p:nvPr>
        </p:nvSpPr>
        <p:spPr>
          <a:xfrm>
            <a:off x="1069848" y="6355080"/>
            <a:ext cx="1520952" cy="365760"/>
          </a:xfrm>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7" name="Rechtec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a:t>Titelmasterformat durch Klicken bearbeiten</a:t>
            </a:r>
            <a:endParaRPr kumimoji="0" lang="en-US"/>
          </a:p>
        </p:txBody>
      </p:sp>
      <p:sp>
        <p:nvSpPr>
          <p:cNvPr id="5" name="Datumsplatzhalter 4"/>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6" name="Fußzeilenplatzhalt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Foliennummernplatzhalter 6"/>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9" name="Inhaltsplatzhalter 8"/>
          <p:cNvSpPr>
            <a:spLocks noGrp="1"/>
          </p:cNvSpPr>
          <p:nvPr>
            <p:ph sz="quarter" idx="1"/>
          </p:nvPr>
        </p:nvSpPr>
        <p:spPr>
          <a:xfrm>
            <a:off x="457200" y="1219200"/>
            <a:ext cx="4041648" cy="493776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1" name="Inhaltsplatzhalter 10"/>
          <p:cNvSpPr>
            <a:spLocks noGrp="1"/>
          </p:cNvSpPr>
          <p:nvPr>
            <p:ph sz="quarter" idx="2"/>
          </p:nvPr>
        </p:nvSpPr>
        <p:spPr>
          <a:xfrm>
            <a:off x="4632198" y="1216152"/>
            <a:ext cx="4041648" cy="493776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platzhalt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7" name="Datumsplatzhalter 6"/>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8" name="Fußzeilenplatzhalter 7"/>
          <p:cNvSpPr>
            <a:spLocks noGrp="1"/>
          </p:cNvSpPr>
          <p:nvPr>
            <p:ph type="ftr" sz="quarter" idx="11"/>
          </p:nvPr>
        </p:nvSpPr>
        <p:spPr/>
        <p:txBody>
          <a:bodyPr/>
          <a:lstStyle/>
          <a:p>
            <a:endParaRPr lang="de-DE">
              <a:solidFill>
                <a:prstClr val="black">
                  <a:lumMod val="50000"/>
                  <a:lumOff val="50000"/>
                </a:prstClr>
              </a:solidFill>
            </a:endParaRPr>
          </a:p>
        </p:txBody>
      </p:sp>
      <p:sp>
        <p:nvSpPr>
          <p:cNvPr id="9" name="Foliennummernplatzhalter 8"/>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11" name="Inhaltsplatzhalter 10"/>
          <p:cNvSpPr>
            <a:spLocks noGrp="1"/>
          </p:cNvSpPr>
          <p:nvPr>
            <p:ph sz="quarter" idx="2"/>
          </p:nvPr>
        </p:nvSpPr>
        <p:spPr>
          <a:xfrm>
            <a:off x="457200" y="2133600"/>
            <a:ext cx="4038600" cy="40386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4648200" y="2133600"/>
            <a:ext cx="4038600" cy="40386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4" name="Fußzeilenplatzhalter 3"/>
          <p:cNvSpPr>
            <a:spLocks noGrp="1"/>
          </p:cNvSpPr>
          <p:nvPr>
            <p:ph type="ftr" sz="quarter" idx="11"/>
          </p:nvPr>
        </p:nvSpPr>
        <p:spPr/>
        <p:txBody>
          <a:bodyPr/>
          <a:lstStyle/>
          <a:p>
            <a:endParaRPr lang="de-DE">
              <a:solidFill>
                <a:prstClr val="black">
                  <a:lumMod val="50000"/>
                  <a:lumOff val="50000"/>
                </a:prstClr>
              </a:solidFill>
            </a:endParaRPr>
          </a:p>
        </p:txBody>
      </p:sp>
      <p:sp>
        <p:nvSpPr>
          <p:cNvPr id="5" name="Foliennummernplatzhalter 4"/>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3" name="Fußzeilenplatzhalter 2"/>
          <p:cNvSpPr>
            <a:spLocks noGrp="1"/>
          </p:cNvSpPr>
          <p:nvPr>
            <p:ph type="ftr" sz="quarter" idx="11"/>
          </p:nvPr>
        </p:nvSpPr>
        <p:spPr/>
        <p:txBody>
          <a:bodyPr/>
          <a:lstStyle/>
          <a:p>
            <a:endParaRPr lang="de-DE">
              <a:solidFill>
                <a:prstClr val="black">
                  <a:lumMod val="50000"/>
                  <a:lumOff val="50000"/>
                </a:prstClr>
              </a:solidFill>
            </a:endParaRPr>
          </a:p>
        </p:txBody>
      </p:sp>
      <p:sp>
        <p:nvSpPr>
          <p:cNvPr id="4" name="Foliennummernplatzhalter 3"/>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5" name="Gerade Verbindung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5" name="Datumsplatzhalter 4"/>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6" name="Fußzeilenplatzhalt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Foliennummernplatzhalter 6"/>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erade Verbindung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Inhaltsplatzhalter 11"/>
          <p:cNvSpPr>
            <a:spLocks noGrp="1"/>
          </p:cNvSpPr>
          <p:nvPr>
            <p:ph sz="quarter" idx="1"/>
          </p:nvPr>
        </p:nvSpPr>
        <p:spPr>
          <a:xfrm>
            <a:off x="304800" y="304800"/>
            <a:ext cx="5715000" cy="5715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e-DE"/>
              <a:t>Bild durch Klicken auf Symbol hinzufügen</a:t>
            </a:r>
            <a:endParaRPr kumimoji="0" lang="en-US" dirty="0"/>
          </a:p>
        </p:txBody>
      </p:sp>
      <p:sp>
        <p:nvSpPr>
          <p:cNvPr id="4" name="Textplatzhalt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5" name="Datumsplatzhalter 4"/>
          <p:cNvSpPr>
            <a:spLocks noGrp="1"/>
          </p:cNvSpPr>
          <p:nvPr>
            <p:ph type="dt" sz="half" idx="10"/>
          </p:nvPr>
        </p:nvSpPr>
        <p:spPr/>
        <p:txBody>
          <a:bodyPr/>
          <a:lstStyle/>
          <a:p>
            <a:fld id="{25CD83CF-74A9-45ED-B1DC-0A44470489C9}" type="datetimeFigureOut">
              <a:rPr lang="de-DE" smtClean="0">
                <a:solidFill>
                  <a:prstClr val="black">
                    <a:lumMod val="50000"/>
                    <a:lumOff val="50000"/>
                  </a:prstClr>
                </a:solidFill>
              </a:rPr>
              <a:pPr/>
              <a:t>24.02.2024</a:t>
            </a:fld>
            <a:endParaRPr lang="de-DE">
              <a:solidFill>
                <a:prstClr val="black">
                  <a:lumMod val="50000"/>
                  <a:lumOff val="50000"/>
                </a:prstClr>
              </a:solidFill>
            </a:endParaRPr>
          </a:p>
        </p:txBody>
      </p:sp>
      <p:sp>
        <p:nvSpPr>
          <p:cNvPr id="6" name="Fußzeilenplatzhalt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Foliennummernplatzhalter 6"/>
          <p:cNvSpPr>
            <a:spLocks noGrp="1"/>
          </p:cNvSpPr>
          <p:nvPr>
            <p:ph type="sldNum" sz="quarter" idx="12"/>
          </p:nvPr>
        </p:nvSpPr>
        <p:spPr/>
        <p:txBody>
          <a:bodyPr/>
          <a:lstStyle/>
          <a:p>
            <a:fld id="{17058F2D-17C4-4723-A7DB-A719A6CDC200}" type="slidenum">
              <a:rPr lang="de-DE" smtClean="0">
                <a:solidFill>
                  <a:prstClr val="black">
                    <a:lumMod val="50000"/>
                    <a:lumOff val="50000"/>
                  </a:prstClr>
                </a:solidFill>
              </a:rPr>
              <a:pPr/>
              <a:t>‹N°›</a:t>
            </a:fld>
            <a:endParaRPr lang="de-DE">
              <a:solidFill>
                <a:prstClr val="black">
                  <a:lumMod val="50000"/>
                  <a:lumOff val="50000"/>
                </a:prstClr>
              </a:solidFill>
            </a:endParaRPr>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152400"/>
            <a:ext cx="8229600" cy="990600"/>
          </a:xfrm>
          <a:prstGeom prst="rect">
            <a:avLst/>
          </a:prstGeom>
        </p:spPr>
        <p:txBody>
          <a:bodyPr vert="horz" anchor="b" anchorCtr="0">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4" name="Datumsplatzhalt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6FCCC982-6C96-4850-ABFA-A456BBFDD711}" type="datetimeFigureOut">
              <a:rPr lang="de-DE" smtClean="0">
                <a:solidFill>
                  <a:prstClr val="black">
                    <a:tint val="75000"/>
                  </a:prstClr>
                </a:solidFill>
              </a:rPr>
              <a:pPr/>
              <a:t>24.02.2024</a:t>
            </a:fld>
            <a:endParaRPr lang="de-DE">
              <a:solidFill>
                <a:prstClr val="black">
                  <a:tint val="75000"/>
                </a:prstClr>
              </a:solidFill>
            </a:endParaRPr>
          </a:p>
        </p:txBody>
      </p:sp>
      <p:sp>
        <p:nvSpPr>
          <p:cNvPr id="3" name="Fußzeilenplatzhalt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de-DE">
              <a:solidFill>
                <a:prstClr val="black">
                  <a:tint val="75000"/>
                </a:prstClr>
              </a:solidFill>
            </a:endParaRPr>
          </a:p>
        </p:txBody>
      </p:sp>
      <p:sp>
        <p:nvSpPr>
          <p:cNvPr id="23" name="Foliennummernplatzhalt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C2A33146-E70D-41AF-853D-D7DBA9F6DF72}" type="slidenum">
              <a:rPr lang="de-DE" smtClean="0">
                <a:solidFill>
                  <a:prstClr val="black">
                    <a:tint val="75000"/>
                  </a:prstClr>
                </a:solidFill>
              </a:rPr>
              <a:pPr/>
              <a:t>‹N°›</a:t>
            </a:fld>
            <a:endParaRPr lang="de-DE">
              <a:solidFill>
                <a:prstClr val="black">
                  <a:tint val="75000"/>
                </a:prstClr>
              </a:solidFill>
            </a:endParaRPr>
          </a:p>
        </p:txBody>
      </p:sp>
      <p:sp>
        <p:nvSpPr>
          <p:cNvPr id="28" name="Gerade Verbindung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Gerade Verbindung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leichschenkliges Dreiec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FN69"/><Relationship Id="rId7" Type="http://schemas.openxmlformats.org/officeDocument/2006/relationships/image" Target="../media/image23.png"/><Relationship Id="rId2" Type="http://schemas.openxmlformats.org/officeDocument/2006/relationships/hyperlink" Target="#FN68"/><Relationship Id="rId1" Type="http://schemas.openxmlformats.org/officeDocument/2006/relationships/slideLayout" Target="../slideLayouts/slideLayout7.xml"/><Relationship Id="rId6" Type="http://schemas.openxmlformats.org/officeDocument/2006/relationships/hyperlink" Target="#FN67"/><Relationship Id="rId5" Type="http://schemas.openxmlformats.org/officeDocument/2006/relationships/hyperlink" Target="#FN87"/><Relationship Id="rId4" Type="http://schemas.openxmlformats.org/officeDocument/2006/relationships/hyperlink" Target="#FN78"/></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035866" y="-315416"/>
            <a:ext cx="5136534" cy="2185214"/>
          </a:xfrm>
          <a:prstGeom prst="rect">
            <a:avLst/>
          </a:prstGeom>
          <a:noFill/>
        </p:spPr>
        <p:txBody>
          <a:bodyPr wrap="none" lIns="91440" tIns="45720" rIns="91440" bIns="45720">
            <a:spAutoFit/>
          </a:bodyPr>
          <a:lstStyle/>
          <a:p>
            <a:pPr algn="ctr"/>
            <a:endParaRPr lang="de-DE" sz="3200" dirty="0">
              <a:solidFill>
                <a:schemeClr val="accent6">
                  <a:lumMod val="50000"/>
                </a:schemeClr>
              </a:solidFill>
            </a:endParaRPr>
          </a:p>
          <a:p>
            <a:pPr algn="ctr"/>
            <a:r>
              <a:rPr lang="de-DE" sz="2000" dirty="0">
                <a:solidFill>
                  <a:schemeClr val="tx1">
                    <a:lumMod val="95000"/>
                    <a:lumOff val="5000"/>
                  </a:schemeClr>
                </a:solidFill>
              </a:rPr>
              <a:t>Die</a:t>
            </a:r>
          </a:p>
          <a:p>
            <a:pPr algn="ctr"/>
            <a:r>
              <a:rPr lang="de-DE" sz="3200" dirty="0">
                <a:solidFill>
                  <a:srgbClr val="FF0000"/>
                </a:solidFill>
              </a:rPr>
              <a:t>Wahlpflichtfächergruppe </a:t>
            </a:r>
            <a:r>
              <a:rPr lang="de-DE" sz="3200" dirty="0" err="1">
                <a:solidFill>
                  <a:srgbClr val="FF0000"/>
                </a:solidFill>
              </a:rPr>
              <a:t>IIIb</a:t>
            </a:r>
            <a:r>
              <a:rPr lang="de-DE" sz="3200" dirty="0">
                <a:solidFill>
                  <a:srgbClr val="FF0000"/>
                </a:solidFill>
              </a:rPr>
              <a:t>  </a:t>
            </a:r>
          </a:p>
          <a:p>
            <a:pPr algn="ctr"/>
            <a:r>
              <a:rPr lang="de-DE" sz="3200" dirty="0">
                <a:solidFill>
                  <a:srgbClr val="FF0000"/>
                </a:solidFill>
              </a:rPr>
              <a:t>der Kunstzweig </a:t>
            </a:r>
          </a:p>
          <a:p>
            <a:pPr algn="ctr"/>
            <a:r>
              <a:rPr lang="de-DE" sz="2000" dirty="0">
                <a:solidFill>
                  <a:schemeClr val="tx1">
                    <a:lumMod val="95000"/>
                    <a:lumOff val="5000"/>
                  </a:schemeClr>
                </a:solidFill>
              </a:rPr>
              <a:t>stellt sich vor </a:t>
            </a:r>
          </a:p>
        </p:txBody>
      </p:sp>
      <p:sp>
        <p:nvSpPr>
          <p:cNvPr id="10" name="Rechteck 9"/>
          <p:cNvSpPr/>
          <p:nvPr/>
        </p:nvSpPr>
        <p:spPr>
          <a:xfrm>
            <a:off x="2339752" y="2134011"/>
            <a:ext cx="6509434" cy="4247317"/>
          </a:xfrm>
          <a:prstGeom prst="rect">
            <a:avLst/>
          </a:prstGeom>
        </p:spPr>
        <p:txBody>
          <a:bodyPr wrap="square">
            <a:spAutoFit/>
          </a:bodyPr>
          <a:lstStyle/>
          <a:p>
            <a:pPr algn="just"/>
            <a:r>
              <a:rPr lang="de-DE" sz="1200" dirty="0"/>
              <a:t>In einer zunehmend von Bildern dominierten Welt kommt dem Fach Kunst eine besondere Aufgabe zu. Bilder verstehen, mit Bildern kommunizieren und bildliche Darstellungsformen beherrschen ist elementarer Bestandteil von Bildung und ermöglicht die Teilhabe am gesellschaftlichen und kulturellen Leben. Dies setzt eine differenzierte und geschulte Wahrnehmung und analysierende Interpretation voraus. Der Kunstunterricht will die Schülerinnen und Schüler dazu befähigen, Bildsprache zu verstehen und anzuwenden.</a:t>
            </a:r>
          </a:p>
          <a:p>
            <a:pPr algn="just"/>
            <a:endParaRPr lang="de-DE" sz="1200" dirty="0"/>
          </a:p>
          <a:p>
            <a:pPr algn="just"/>
            <a:r>
              <a:rPr lang="de-DE" sz="1200" dirty="0"/>
              <a:t>Der Begriff „Bild“ wird hier verwendet für zwei- und dreidimensionale Werke, von Bildern geprägte Informationen und Prozesse sowie Situationen visueller Erfahrung.</a:t>
            </a:r>
          </a:p>
          <a:p>
            <a:pPr algn="just"/>
            <a:endParaRPr lang="de-DE" sz="1200" dirty="0"/>
          </a:p>
          <a:p>
            <a:pPr algn="just"/>
            <a:r>
              <a:rPr lang="de-DE" sz="1200" dirty="0"/>
              <a:t>Zentrales Anliegen des Kunstunterrichts ist die handlungsorientierte Auseinandersetzung mit Bildern. Die Schülerinnen und Schüler erfahren die Vielfalt visueller Gestaltung in verschiedenen Epochen und Kulturen, im individuellen und kulturellen Kontext, in der Alltagsästhetik, der gestalteten Umwelt und der Bildenden Kunst. Auf der Basis fachspezifischer Kompetenzen werden Imaginationskraft, visuelle Neugierde und Fantasie gefördert, ästhetische Erfahrungen ermöglicht und vielfältige Gestaltungsmöglichkeiten geschaffen.</a:t>
            </a:r>
          </a:p>
          <a:p>
            <a:pPr algn="just"/>
            <a:endParaRPr lang="de-DE" sz="1200" dirty="0"/>
          </a:p>
          <a:p>
            <a:pPr algn="just"/>
            <a:r>
              <a:rPr lang="de-DE" sz="1200" dirty="0"/>
              <a:t>Der Kunstunterricht vermittelt grundlegende Kompetenzen für die weiterführende schulische und berufliche Ausbildung, nicht nur im gestalterischen Bereich. Sie bilden die Grundlage für eine selbstbestimmte und verantwortungsvolle Lebensgestaltung.                                                    </a:t>
            </a:r>
          </a:p>
          <a:p>
            <a:r>
              <a:rPr lang="de-DE" sz="900" dirty="0"/>
              <a:t>                                                                                                                                                                                                                   Auszug aus dem Lehrplan Plus, weitere Infos siehe QR-Code</a:t>
            </a: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194" r="30385"/>
          <a:stretch/>
        </p:blipFill>
        <p:spPr bwMode="auto">
          <a:xfrm>
            <a:off x="-21822" y="2656"/>
            <a:ext cx="2204738" cy="709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36" y="5986040"/>
            <a:ext cx="8191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179512" y="6281061"/>
            <a:ext cx="1944216" cy="261610"/>
          </a:xfrm>
          <a:prstGeom prst="rect">
            <a:avLst/>
          </a:prstGeom>
          <a:noFill/>
        </p:spPr>
        <p:txBody>
          <a:bodyPr wrap="square" rtlCol="0">
            <a:spAutoFit/>
          </a:bodyPr>
          <a:lstStyle/>
          <a:p>
            <a:r>
              <a:rPr lang="de-DE" sz="1100" dirty="0">
                <a:solidFill>
                  <a:schemeClr val="bg1"/>
                </a:solidFill>
              </a:rPr>
              <a:t>Acrylfarbe,  Klasse 7</a:t>
            </a:r>
          </a:p>
        </p:txBody>
      </p:sp>
    </p:spTree>
    <p:extLst>
      <p:ext uri="{BB962C8B-B14F-4D97-AF65-F5344CB8AC3E}">
        <p14:creationId xmlns:p14="http://schemas.microsoft.com/office/powerpoint/2010/main" val="405838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bgerundete rechteckige Legende 19"/>
          <p:cNvSpPr/>
          <p:nvPr/>
        </p:nvSpPr>
        <p:spPr>
          <a:xfrm>
            <a:off x="3347864" y="5157193"/>
            <a:ext cx="5616624" cy="1080120"/>
          </a:xfrm>
          <a:prstGeom prst="wedgeRoundRectCallout">
            <a:avLst>
              <a:gd name="adj1" fmla="val -32752"/>
              <a:gd name="adj2" fmla="val -6661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Abgerundete rechteckige Legende 14"/>
          <p:cNvSpPr/>
          <p:nvPr/>
        </p:nvSpPr>
        <p:spPr>
          <a:xfrm>
            <a:off x="417582" y="5384974"/>
            <a:ext cx="2570242" cy="852338"/>
          </a:xfrm>
          <a:prstGeom prst="wedgeRoundRectCallout">
            <a:avLst>
              <a:gd name="adj1" fmla="val 28720"/>
              <a:gd name="adj2" fmla="val -8312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526431" y="835538"/>
            <a:ext cx="4572000" cy="1477328"/>
          </a:xfrm>
          <a:prstGeom prst="rect">
            <a:avLst/>
          </a:prstGeom>
        </p:spPr>
        <p:txBody>
          <a:bodyPr>
            <a:spAutoFit/>
          </a:bodyPr>
          <a:lstStyle/>
          <a:p>
            <a:pPr marL="285750" indent="-285750">
              <a:buFont typeface="Arial" pitchFamily="34" charset="0"/>
              <a:buChar char="•"/>
            </a:pPr>
            <a:r>
              <a:rPr lang="de-DE" dirty="0"/>
              <a:t>Werten</a:t>
            </a:r>
          </a:p>
          <a:p>
            <a:pPr marL="285750" indent="-285750">
              <a:buFont typeface="Arial" pitchFamily="34" charset="0"/>
              <a:buChar char="•"/>
            </a:pPr>
            <a:r>
              <a:rPr lang="de-DE" dirty="0"/>
              <a:t>Konstruktiv Kritik üben</a:t>
            </a:r>
          </a:p>
          <a:p>
            <a:pPr marL="285750" indent="-285750">
              <a:buFont typeface="Arial" pitchFamily="34" charset="0"/>
              <a:buChar char="•"/>
            </a:pPr>
            <a:r>
              <a:rPr lang="de-DE" dirty="0"/>
              <a:t>Mit Kritik umgehen</a:t>
            </a:r>
          </a:p>
          <a:p>
            <a:pPr marL="285750" indent="-285750">
              <a:buFont typeface="Arial" pitchFamily="34" charset="0"/>
              <a:buChar char="•"/>
            </a:pPr>
            <a:r>
              <a:rPr lang="de-DE" dirty="0"/>
              <a:t>Kritik ertragen</a:t>
            </a:r>
          </a:p>
          <a:p>
            <a:pPr marL="285750" indent="-285750">
              <a:buFont typeface="Arial" pitchFamily="34" charset="0"/>
              <a:buChar char="•"/>
            </a:pPr>
            <a:r>
              <a:rPr lang="de-DE" dirty="0"/>
              <a:t>Veränderungen herbeiführen</a:t>
            </a:r>
          </a:p>
        </p:txBody>
      </p:sp>
      <p:sp>
        <p:nvSpPr>
          <p:cNvPr id="7" name="Abgerundete rechteckige Legende 6"/>
          <p:cNvSpPr/>
          <p:nvPr/>
        </p:nvSpPr>
        <p:spPr>
          <a:xfrm>
            <a:off x="5500426" y="764704"/>
            <a:ext cx="3436504" cy="1656184"/>
          </a:xfrm>
          <a:prstGeom prst="wedgeRoundRectCallout">
            <a:avLst>
              <a:gd name="adj1" fmla="val -77500"/>
              <a:gd name="adj2" fmla="val -1581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554462" y="5446965"/>
            <a:ext cx="2294282" cy="646331"/>
          </a:xfrm>
          <a:prstGeom prst="rect">
            <a:avLst/>
          </a:prstGeom>
        </p:spPr>
        <p:txBody>
          <a:bodyPr wrap="none">
            <a:spAutoFit/>
          </a:bodyPr>
          <a:lstStyle/>
          <a:p>
            <a:pPr marL="285750" indent="-285750">
              <a:buFont typeface="Arial" pitchFamily="34" charset="0"/>
              <a:buChar char="•"/>
            </a:pPr>
            <a:r>
              <a:rPr lang="de-DE" dirty="0"/>
              <a:t>Sozialkompetenz</a:t>
            </a:r>
          </a:p>
          <a:p>
            <a:pPr marL="285750" indent="-285750">
              <a:buFont typeface="Arial" pitchFamily="34" charset="0"/>
              <a:buChar char="•"/>
            </a:pPr>
            <a:r>
              <a:rPr lang="de-DE" dirty="0"/>
              <a:t>Freieres Arbeiten </a:t>
            </a:r>
          </a:p>
        </p:txBody>
      </p:sp>
      <p:sp>
        <p:nvSpPr>
          <p:cNvPr id="13" name="Rechteck 12"/>
          <p:cNvSpPr/>
          <p:nvPr/>
        </p:nvSpPr>
        <p:spPr>
          <a:xfrm>
            <a:off x="3563888" y="5292641"/>
            <a:ext cx="5832648" cy="1477328"/>
          </a:xfrm>
          <a:prstGeom prst="rect">
            <a:avLst/>
          </a:prstGeom>
        </p:spPr>
        <p:txBody>
          <a:bodyPr wrap="square">
            <a:spAutoFit/>
          </a:bodyPr>
          <a:lstStyle/>
          <a:p>
            <a:pPr marL="285750" indent="-285750">
              <a:buFont typeface="Arial" pitchFamily="34" charset="0"/>
              <a:buChar char="•"/>
            </a:pPr>
            <a:r>
              <a:rPr lang="de-DE" dirty="0"/>
              <a:t>Eigene Ideen entwickeln und umsetzen</a:t>
            </a:r>
          </a:p>
          <a:p>
            <a:pPr marL="285750" indent="-285750">
              <a:buFont typeface="Arial" pitchFamily="34" charset="0"/>
              <a:buChar char="•"/>
            </a:pPr>
            <a:r>
              <a:rPr lang="de-DE" dirty="0"/>
              <a:t>Einfallsreichtum und Schöpfergeist – Kreativität</a:t>
            </a:r>
          </a:p>
          <a:p>
            <a:pPr marL="285750" indent="-285750">
              <a:buFont typeface="Arial" pitchFamily="34" charset="0"/>
              <a:buChar char="•"/>
            </a:pPr>
            <a:r>
              <a:rPr lang="de-DE" dirty="0"/>
              <a:t>Flexibilität</a:t>
            </a:r>
          </a:p>
          <a:p>
            <a:endParaRPr lang="de-DE" dirty="0"/>
          </a:p>
          <a:p>
            <a:endParaRPr lang="de-DE" dirty="0"/>
          </a:p>
        </p:txBody>
      </p:sp>
      <p:sp>
        <p:nvSpPr>
          <p:cNvPr id="16" name="Rechteck 15"/>
          <p:cNvSpPr/>
          <p:nvPr/>
        </p:nvSpPr>
        <p:spPr>
          <a:xfrm>
            <a:off x="0" y="3356992"/>
            <a:ext cx="413995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 rechteckige Legende 7"/>
          <p:cNvSpPr/>
          <p:nvPr/>
        </p:nvSpPr>
        <p:spPr>
          <a:xfrm>
            <a:off x="539552" y="3501008"/>
            <a:ext cx="3600400" cy="1512168"/>
          </a:xfrm>
          <a:prstGeom prst="wedgeRoundRectCallout">
            <a:avLst>
              <a:gd name="adj1" fmla="val 13754"/>
              <a:gd name="adj2" fmla="val -13100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683568" y="3645024"/>
            <a:ext cx="3744416" cy="2031325"/>
          </a:xfrm>
          <a:prstGeom prst="rect">
            <a:avLst/>
          </a:prstGeom>
        </p:spPr>
        <p:txBody>
          <a:bodyPr wrap="square">
            <a:spAutoFit/>
          </a:bodyPr>
          <a:lstStyle/>
          <a:p>
            <a:pPr marL="285750" indent="-285750">
              <a:buFont typeface="Arial" pitchFamily="34" charset="0"/>
              <a:buChar char="•"/>
            </a:pPr>
            <a:r>
              <a:rPr lang="de-DE" dirty="0"/>
              <a:t>Dinge aus verschiedenen Perspektiven sehen </a:t>
            </a:r>
          </a:p>
          <a:p>
            <a:pPr marL="285750" indent="-285750">
              <a:buFont typeface="Arial" pitchFamily="34" charset="0"/>
              <a:buChar char="•"/>
            </a:pPr>
            <a:r>
              <a:rPr lang="de-DE" dirty="0"/>
              <a:t>Analysieren und vergleichen </a:t>
            </a:r>
          </a:p>
          <a:p>
            <a:pPr marL="285750" indent="-285750">
              <a:buFont typeface="Arial" pitchFamily="34" charset="0"/>
              <a:buChar char="•"/>
            </a:pPr>
            <a:r>
              <a:rPr lang="de-DE" dirty="0"/>
              <a:t>Urteilen</a:t>
            </a:r>
          </a:p>
          <a:p>
            <a:endParaRPr lang="de-DE" dirty="0"/>
          </a:p>
          <a:p>
            <a:endParaRPr lang="de-DE" dirty="0"/>
          </a:p>
          <a:p>
            <a:endParaRPr lang="de-DE" dirty="0"/>
          </a:p>
        </p:txBody>
      </p:sp>
      <p:sp>
        <p:nvSpPr>
          <p:cNvPr id="22" name="Rechteck 21"/>
          <p:cNvSpPr/>
          <p:nvPr/>
        </p:nvSpPr>
        <p:spPr>
          <a:xfrm>
            <a:off x="4283968" y="2780928"/>
            <a:ext cx="1368152"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4644008" y="2903106"/>
            <a:ext cx="5149341" cy="2031325"/>
          </a:xfrm>
          <a:prstGeom prst="rect">
            <a:avLst/>
          </a:prstGeom>
        </p:spPr>
        <p:txBody>
          <a:bodyPr wrap="square">
            <a:spAutoFit/>
          </a:bodyPr>
          <a:lstStyle/>
          <a:p>
            <a:pPr marL="285750" indent="-285750">
              <a:buFont typeface="Arial" pitchFamily="34" charset="0"/>
              <a:buChar char="•"/>
            </a:pPr>
            <a:r>
              <a:rPr lang="de-DE" dirty="0"/>
              <a:t>Wahrnehmen</a:t>
            </a:r>
          </a:p>
          <a:p>
            <a:pPr marL="285750" indent="-285750">
              <a:buFont typeface="Arial" pitchFamily="34" charset="0"/>
              <a:buChar char="•"/>
            </a:pPr>
            <a:r>
              <a:rPr lang="de-DE" dirty="0"/>
              <a:t>Die Umwelt unter gestalterischen</a:t>
            </a:r>
          </a:p>
          <a:p>
            <a:r>
              <a:rPr lang="de-DE" dirty="0"/>
              <a:t>     und ästhetischen Gesichtspunkten</a:t>
            </a:r>
          </a:p>
          <a:p>
            <a:r>
              <a:rPr lang="de-DE" dirty="0"/>
              <a:t>     beeinflussen</a:t>
            </a:r>
          </a:p>
          <a:p>
            <a:pPr marL="285750" indent="-285750">
              <a:buFont typeface="Arial" pitchFamily="34" charset="0"/>
              <a:buChar char="•"/>
            </a:pPr>
            <a:r>
              <a:rPr lang="de-DE" dirty="0"/>
              <a:t>Etwas Eigenes erschaffen</a:t>
            </a:r>
          </a:p>
          <a:p>
            <a:pPr marL="285750" indent="-285750">
              <a:buFont typeface="Arial" pitchFamily="34" charset="0"/>
              <a:buChar char="•"/>
            </a:pPr>
            <a:r>
              <a:rPr lang="de-DE" dirty="0"/>
              <a:t>Handwerklich tätig werden </a:t>
            </a:r>
          </a:p>
          <a:p>
            <a:endParaRPr lang="de-DE" dirty="0"/>
          </a:p>
        </p:txBody>
      </p:sp>
      <p:sp>
        <p:nvSpPr>
          <p:cNvPr id="17" name="Abgerundete rechteckige Legende 16"/>
          <p:cNvSpPr/>
          <p:nvPr/>
        </p:nvSpPr>
        <p:spPr>
          <a:xfrm>
            <a:off x="4283968" y="2708920"/>
            <a:ext cx="4680520" cy="2160240"/>
          </a:xfrm>
          <a:prstGeom prst="wedgeRoundRectCallout">
            <a:avLst>
              <a:gd name="adj1" fmla="val -52194"/>
              <a:gd name="adj2" fmla="val -7422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378343" y="288965"/>
            <a:ext cx="4572000" cy="2000548"/>
          </a:xfrm>
          <a:prstGeom prst="rect">
            <a:avLst/>
          </a:prstGeom>
        </p:spPr>
        <p:txBody>
          <a:bodyPr>
            <a:spAutoFit/>
          </a:bodyPr>
          <a:lstStyle/>
          <a:p>
            <a:r>
              <a:rPr lang="de-DE" sz="3200" dirty="0">
                <a:solidFill>
                  <a:srgbClr val="FF0000"/>
                </a:solidFill>
              </a:rPr>
              <a:t>In der Arbeitswelt gefragte Qualitäten, </a:t>
            </a:r>
          </a:p>
          <a:p>
            <a:r>
              <a:rPr lang="de-DE" sz="2000" dirty="0"/>
              <a:t>die neben der Wissensvermittlung besonders durch den Kunstzweig gefördert werden</a:t>
            </a:r>
            <a:r>
              <a:rPr lang="de-DE" dirty="0"/>
              <a:t>.</a:t>
            </a:r>
          </a:p>
        </p:txBody>
      </p:sp>
    </p:spTree>
    <p:extLst>
      <p:ext uri="{BB962C8B-B14F-4D97-AF65-F5344CB8AC3E}">
        <p14:creationId xmlns:p14="http://schemas.microsoft.com/office/powerpoint/2010/main" val="159983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702074" y="476672"/>
            <a:ext cx="8169537" cy="7920880"/>
            <a:chOff x="788006" y="-137129"/>
            <a:chExt cx="8169537" cy="7920880"/>
          </a:xfrm>
        </p:grpSpPr>
        <p:cxnSp>
          <p:nvCxnSpPr>
            <p:cNvPr id="3" name="Gerade Verbindung 2"/>
            <p:cNvCxnSpPr/>
            <p:nvPr/>
          </p:nvCxnSpPr>
          <p:spPr>
            <a:xfrm>
              <a:off x="8957543" y="906476"/>
              <a:ext cx="0" cy="598396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144365" y="-137129"/>
              <a:ext cx="6659964" cy="1569660"/>
            </a:xfrm>
            <a:prstGeom prst="rect">
              <a:avLst/>
            </a:prstGeom>
          </p:spPr>
          <p:txBody>
            <a:bodyPr wrap="none">
              <a:spAutoFit/>
            </a:bodyPr>
            <a:lstStyle/>
            <a:p>
              <a:pPr lvl="0" algn="ctr"/>
              <a:r>
                <a:rPr lang="de-DE" sz="3200" dirty="0">
                  <a:solidFill>
                    <a:srgbClr val="FF0000"/>
                  </a:solidFill>
                </a:rPr>
                <a:t>Was machen unsere </a:t>
              </a:r>
              <a:r>
                <a:rPr lang="de-DE" sz="3200" dirty="0" err="1">
                  <a:solidFill>
                    <a:srgbClr val="FF0000"/>
                  </a:solidFill>
                </a:rPr>
                <a:t>Schüler:innen</a:t>
              </a:r>
              <a:r>
                <a:rPr lang="de-DE" sz="3200" dirty="0">
                  <a:solidFill>
                    <a:srgbClr val="FF0000"/>
                  </a:solidFill>
                </a:rPr>
                <a:t> </a:t>
              </a:r>
            </a:p>
            <a:p>
              <a:pPr lvl="0" algn="ctr"/>
              <a:r>
                <a:rPr lang="de-DE" sz="3200" dirty="0">
                  <a:solidFill>
                    <a:srgbClr val="FF0000"/>
                  </a:solidFill>
                </a:rPr>
                <a:t>aus dem Kunstzweig heute?</a:t>
              </a:r>
            </a:p>
            <a:p>
              <a:pPr lvl="0" algn="ctr"/>
              <a:endParaRPr lang="de-DE" sz="3200" dirty="0">
                <a:solidFill>
                  <a:srgbClr val="FF0000"/>
                </a:solidFill>
              </a:endParaRPr>
            </a:p>
          </p:txBody>
        </p:sp>
        <p:sp>
          <p:nvSpPr>
            <p:cNvPr id="4" name="Textfeld 3"/>
            <p:cNvSpPr txBox="1"/>
            <p:nvPr/>
          </p:nvSpPr>
          <p:spPr>
            <a:xfrm>
              <a:off x="788006" y="1412776"/>
              <a:ext cx="3928009" cy="6370975"/>
            </a:xfrm>
            <a:prstGeom prst="rect">
              <a:avLst/>
            </a:prstGeom>
            <a:noFill/>
          </p:spPr>
          <p:txBody>
            <a:bodyPr wrap="square" rtlCol="0">
              <a:spAutoFit/>
            </a:bodyPr>
            <a:lstStyle/>
            <a:p>
              <a:r>
                <a:rPr lang="de-DE" sz="2000" dirty="0"/>
                <a:t>Da sich die Jugendlichen mit der Wahl des Wahlpflichtfaches nicht auf einen Beruf festlegen, verfolgen nicht alle weiter diese kreative Schiene. </a:t>
              </a:r>
            </a:p>
            <a:p>
              <a:r>
                <a:rPr lang="de-DE" sz="2000" dirty="0"/>
                <a:t>Viele unserer </a:t>
              </a:r>
              <a:r>
                <a:rPr lang="de-DE" sz="2000" dirty="0" err="1"/>
                <a:t>Schüler:innen</a:t>
              </a:r>
              <a:r>
                <a:rPr lang="de-DE" sz="2000" dirty="0"/>
                <a:t> entscheiden sich jedoch, auf der FOS (Weiden / Schwandorf / Straubing / Regensburg) ihren Weg weiterzugehen – natürlich bleiben viele im Fachbereich Kunst, sie wechseln aber auch in andere Ausbildungsrichtungen.</a:t>
              </a:r>
            </a:p>
            <a:p>
              <a:endParaRPr lang="de-DE" sz="2000" dirty="0"/>
            </a:p>
            <a:p>
              <a:endParaRPr lang="de-DE" sz="2000" dirty="0"/>
            </a:p>
            <a:p>
              <a:endParaRPr lang="de-DE" dirty="0"/>
            </a:p>
            <a:p>
              <a:endParaRPr lang="de-DE" dirty="0"/>
            </a:p>
            <a:p>
              <a:endParaRPr lang="de-DE" dirty="0"/>
            </a:p>
            <a:p>
              <a:endParaRPr lang="de-DE" dirty="0"/>
            </a:p>
            <a:p>
              <a:endParaRPr lang="de-DE" dirty="0"/>
            </a:p>
            <a:p>
              <a:endParaRPr lang="de-DE" dirty="0"/>
            </a:p>
          </p:txBody>
        </p:sp>
        <p:sp>
          <p:nvSpPr>
            <p:cNvPr id="5" name="Rechteck 4"/>
            <p:cNvSpPr/>
            <p:nvPr/>
          </p:nvSpPr>
          <p:spPr>
            <a:xfrm>
              <a:off x="4860033" y="1395760"/>
              <a:ext cx="3974364" cy="4401205"/>
            </a:xfrm>
            <a:prstGeom prst="rect">
              <a:avLst/>
            </a:prstGeom>
          </p:spPr>
          <p:txBody>
            <a:bodyPr wrap="square">
              <a:spAutoFit/>
            </a:bodyPr>
            <a:lstStyle/>
            <a:p>
              <a:pPr lvl="0"/>
              <a:r>
                <a:rPr lang="de-DE" sz="2000" dirty="0">
                  <a:solidFill>
                    <a:prstClr val="black"/>
                  </a:solidFill>
                </a:rPr>
                <a:t>Einzelne Schüler besuchen mich immer wieder in der Schule und berichten von ihren Plänen oder ihrer schulischen / beruflichen Laufbahn ...</a:t>
              </a:r>
            </a:p>
            <a:p>
              <a:pPr lvl="0"/>
              <a:r>
                <a:rPr lang="de-DE" sz="2000" dirty="0">
                  <a:solidFill>
                    <a:srgbClr val="FF0000"/>
                  </a:solidFill>
                </a:rPr>
                <a:t>                  … im Bereich Agrarwissenschaft, in dem erzieherischen Bereich, als Grafikdesigner, Fachlehrer, bei der Polizei, in </a:t>
              </a:r>
              <a:r>
                <a:rPr lang="de-DE" sz="2000">
                  <a:solidFill>
                    <a:srgbClr val="FF0000"/>
                  </a:solidFill>
                </a:rPr>
                <a:t>der Kriminalpsychologie</a:t>
              </a:r>
              <a:r>
                <a:rPr lang="de-DE" sz="2000" dirty="0">
                  <a:solidFill>
                    <a:srgbClr val="FF0000"/>
                  </a:solidFill>
                </a:rPr>
                <a:t>, Graphikdesign, als Einzelhandelskauffrau /-mann, Kunstlehrer, im medizinischen Bereich …</a:t>
              </a:r>
            </a:p>
          </p:txBody>
        </p:sp>
      </p:grpSp>
    </p:spTree>
    <p:extLst>
      <p:ext uri="{BB962C8B-B14F-4D97-AF65-F5344CB8AC3E}">
        <p14:creationId xmlns:p14="http://schemas.microsoft.com/office/powerpoint/2010/main" val="259497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193" y="4193409"/>
            <a:ext cx="4786313"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84" b="19818"/>
          <a:stretch/>
        </p:blipFill>
        <p:spPr bwMode="auto">
          <a:xfrm>
            <a:off x="612316" y="404664"/>
            <a:ext cx="7833717" cy="3788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210114"/>
            <a:ext cx="4330626" cy="364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4576936" y="5085184"/>
            <a:ext cx="4572000" cy="1077218"/>
          </a:xfrm>
          <a:prstGeom prst="rect">
            <a:avLst/>
          </a:prstGeom>
        </p:spPr>
        <p:txBody>
          <a:bodyPr>
            <a:spAutoFit/>
          </a:bodyPr>
          <a:lstStyle/>
          <a:p>
            <a:pPr lvl="0" algn="ctr"/>
            <a:r>
              <a:rPr lang="de-DE" sz="3200" dirty="0">
                <a:solidFill>
                  <a:srgbClr val="FF0000"/>
                </a:solidFill>
              </a:rPr>
              <a:t>Unser großer Kunstraum</a:t>
            </a:r>
          </a:p>
        </p:txBody>
      </p:sp>
    </p:spTree>
    <p:extLst>
      <p:ext uri="{BB962C8B-B14F-4D97-AF65-F5344CB8AC3E}">
        <p14:creationId xmlns:p14="http://schemas.microsoft.com/office/powerpoint/2010/main" val="338107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23602" y="548680"/>
            <a:ext cx="5904656" cy="584775"/>
          </a:xfrm>
          <a:prstGeom prst="rect">
            <a:avLst/>
          </a:prstGeom>
          <a:noFill/>
        </p:spPr>
        <p:txBody>
          <a:bodyPr wrap="square" rtlCol="0">
            <a:spAutoFit/>
          </a:bodyPr>
          <a:lstStyle/>
          <a:p>
            <a:pPr algn="ctr"/>
            <a:r>
              <a:rPr lang="de-DE" sz="3200" dirty="0">
                <a:solidFill>
                  <a:srgbClr val="FF0000"/>
                </a:solidFill>
              </a:rPr>
              <a:t>Voraussetzungen</a:t>
            </a:r>
          </a:p>
        </p:txBody>
      </p:sp>
      <p:sp>
        <p:nvSpPr>
          <p:cNvPr id="3" name="Textfeld 2"/>
          <p:cNvSpPr txBox="1"/>
          <p:nvPr/>
        </p:nvSpPr>
        <p:spPr>
          <a:xfrm>
            <a:off x="5508104" y="1628800"/>
            <a:ext cx="3135652" cy="4985980"/>
          </a:xfrm>
          <a:prstGeom prst="rect">
            <a:avLst/>
          </a:prstGeom>
          <a:noFill/>
        </p:spPr>
        <p:txBody>
          <a:bodyPr wrap="square" rtlCol="0">
            <a:spAutoFit/>
          </a:bodyPr>
          <a:lstStyle/>
          <a:p>
            <a:r>
              <a:rPr lang="de-DE" sz="2000" dirty="0"/>
              <a:t>Freude am Gestalten mit verschiedensten Materialien</a:t>
            </a:r>
          </a:p>
          <a:p>
            <a:endParaRPr lang="de-DE" sz="2000" dirty="0"/>
          </a:p>
          <a:p>
            <a:endParaRPr lang="de-DE" sz="2000" dirty="0"/>
          </a:p>
          <a:p>
            <a:r>
              <a:rPr lang="de-DE" sz="2000" dirty="0"/>
              <a:t>Flexibilität, Kreativität, Offenheit</a:t>
            </a:r>
          </a:p>
          <a:p>
            <a:endParaRPr lang="de-DE" sz="2000" dirty="0"/>
          </a:p>
          <a:p>
            <a:endParaRPr lang="de-DE" sz="2000" dirty="0"/>
          </a:p>
          <a:p>
            <a:r>
              <a:rPr lang="de-DE" sz="2000" dirty="0"/>
              <a:t>Freude an schönen Dingen</a:t>
            </a:r>
          </a:p>
          <a:p>
            <a:endParaRPr lang="de-DE" sz="2000" dirty="0"/>
          </a:p>
          <a:p>
            <a:pPr lvl="0"/>
            <a:endParaRPr lang="de-DE" sz="2000" dirty="0"/>
          </a:p>
          <a:p>
            <a:pPr lvl="0"/>
            <a:r>
              <a:rPr lang="de-DE" sz="2000" dirty="0"/>
              <a:t>Interesse für Kunstgeschichte</a:t>
            </a:r>
          </a:p>
          <a:p>
            <a:endParaRPr lang="de-DE" dirty="0">
              <a:solidFill>
                <a:srgbClr val="FF0000"/>
              </a:solidFill>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2398"/>
          <a:stretch/>
        </p:blipFill>
        <p:spPr bwMode="auto">
          <a:xfrm>
            <a:off x="-1110451" y="0"/>
            <a:ext cx="5599323"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36512" y="6427113"/>
            <a:ext cx="2736304" cy="430887"/>
          </a:xfrm>
          <a:prstGeom prst="rect">
            <a:avLst/>
          </a:prstGeom>
          <a:noFill/>
        </p:spPr>
        <p:txBody>
          <a:bodyPr wrap="square" rtlCol="0">
            <a:spAutoFit/>
          </a:bodyPr>
          <a:lstStyle/>
          <a:p>
            <a:r>
              <a:rPr lang="de-DE" sz="1100" dirty="0">
                <a:solidFill>
                  <a:schemeClr val="bg1"/>
                </a:solidFill>
              </a:rPr>
              <a:t>Ölkreide und Bleistift,  </a:t>
            </a:r>
          </a:p>
          <a:p>
            <a:r>
              <a:rPr lang="de-DE" sz="1100" dirty="0">
                <a:solidFill>
                  <a:schemeClr val="bg1"/>
                </a:solidFill>
              </a:rPr>
              <a:t>Klasse 7</a:t>
            </a:r>
          </a:p>
        </p:txBody>
      </p:sp>
    </p:spTree>
    <p:extLst>
      <p:ext uri="{BB962C8B-B14F-4D97-AF65-F5344CB8AC3E}">
        <p14:creationId xmlns:p14="http://schemas.microsoft.com/office/powerpoint/2010/main" val="183906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Christina\Pictures\Schule\I   2015  16 - 18   19\2018 Clayprojekt\IMG_9770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66430">
            <a:off x="4025685" y="1960684"/>
            <a:ext cx="5396094" cy="71947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81"/>
          <a:stretch/>
        </p:blipFill>
        <p:spPr bwMode="auto">
          <a:xfrm>
            <a:off x="-540568" y="-99392"/>
            <a:ext cx="4993535" cy="39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2"/>
          <a:stretch/>
        </p:blipFill>
        <p:spPr bwMode="auto">
          <a:xfrm>
            <a:off x="4443808" y="-33518"/>
            <a:ext cx="5096744" cy="378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753036"/>
            <a:ext cx="4469517" cy="321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11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95536" y="803754"/>
            <a:ext cx="4536504" cy="4832092"/>
            <a:chOff x="741760" y="2564903"/>
            <a:chExt cx="4536504" cy="4832092"/>
          </a:xfrm>
        </p:grpSpPr>
        <p:sp>
          <p:nvSpPr>
            <p:cNvPr id="4" name="Textfeld 3"/>
            <p:cNvSpPr txBox="1"/>
            <p:nvPr/>
          </p:nvSpPr>
          <p:spPr>
            <a:xfrm>
              <a:off x="741760" y="2564903"/>
              <a:ext cx="4536504" cy="4832092"/>
            </a:xfrm>
            <a:prstGeom prst="rect">
              <a:avLst/>
            </a:prstGeom>
            <a:noFill/>
          </p:spPr>
          <p:txBody>
            <a:bodyPr wrap="square" rtlCol="0">
              <a:spAutoFit/>
            </a:bodyPr>
            <a:lstStyle/>
            <a:p>
              <a:endParaRPr lang="de-DE" sz="1200" dirty="0"/>
            </a:p>
            <a:p>
              <a:r>
                <a:rPr lang="de-DE" sz="2000" dirty="0"/>
                <a:t>Wenn die Schüler zum Pausengong fragen: </a:t>
              </a:r>
            </a:p>
            <a:p>
              <a:r>
                <a:rPr lang="de-DE" sz="2000" dirty="0"/>
                <a:t>„Dürfen wir bitte weiterarbeiten?“  …</a:t>
              </a:r>
            </a:p>
            <a:p>
              <a:endParaRPr lang="de-DE" sz="1600" dirty="0"/>
            </a:p>
            <a:p>
              <a:endParaRPr lang="de-DE" sz="2000" dirty="0"/>
            </a:p>
            <a:p>
              <a:r>
                <a:rPr lang="de-DE" sz="2000" dirty="0"/>
                <a:t>Wenn sich die Schüler beschweren, dass der Gong ihre Arbeit unterbricht und sie gar keine Lust haben aufzuräumen, …</a:t>
              </a:r>
            </a:p>
            <a:p>
              <a:endParaRPr lang="de-DE" sz="2000" dirty="0">
                <a:solidFill>
                  <a:srgbClr val="FF0000"/>
                </a:solidFill>
              </a:endParaRPr>
            </a:p>
            <a:p>
              <a:endParaRPr lang="de-DE" sz="2000" dirty="0">
                <a:solidFill>
                  <a:srgbClr val="FF0000"/>
                </a:solidFill>
              </a:endParaRPr>
            </a:p>
            <a:p>
              <a:r>
                <a:rPr lang="de-DE" sz="2000" dirty="0">
                  <a:solidFill>
                    <a:srgbClr val="FF0000"/>
                  </a:solidFill>
                </a:rPr>
                <a:t>… dann hat der Schüler sein Wahlpflichtfach richtig ausgesucht !!!                 </a:t>
              </a:r>
            </a:p>
            <a:p>
              <a:endParaRPr lang="de-DE" sz="2000" dirty="0"/>
            </a:p>
            <a:p>
              <a:endParaRPr lang="de-DE" sz="2000" dirty="0"/>
            </a:p>
          </p:txBody>
        </p:sp>
        <p:sp>
          <p:nvSpPr>
            <p:cNvPr id="5" name="Textfeld 4"/>
            <p:cNvSpPr txBox="1"/>
            <p:nvPr/>
          </p:nvSpPr>
          <p:spPr>
            <a:xfrm>
              <a:off x="741760" y="5677657"/>
              <a:ext cx="3456384" cy="400110"/>
            </a:xfrm>
            <a:prstGeom prst="rect">
              <a:avLst/>
            </a:prstGeom>
            <a:noFill/>
          </p:spPr>
          <p:txBody>
            <a:bodyPr wrap="square" rtlCol="0">
              <a:spAutoFit/>
            </a:bodyPr>
            <a:lstStyle/>
            <a:p>
              <a:endParaRPr lang="de-DE" sz="2000" dirty="0">
                <a:solidFill>
                  <a:srgbClr val="FF0000"/>
                </a:solidFill>
              </a:endParaRPr>
            </a:p>
          </p:txBody>
        </p:sp>
      </p:gr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720468"/>
            <a:ext cx="56515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42" t="8236" r="3342" b="34084"/>
          <a:stretch/>
        </p:blipFill>
        <p:spPr bwMode="auto">
          <a:xfrm rot="5400000">
            <a:off x="4464073" y="1752427"/>
            <a:ext cx="7288337" cy="315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7308304" y="6411866"/>
            <a:ext cx="1944216" cy="261610"/>
          </a:xfrm>
          <a:prstGeom prst="rect">
            <a:avLst/>
          </a:prstGeom>
          <a:noFill/>
        </p:spPr>
        <p:txBody>
          <a:bodyPr wrap="square" rtlCol="0">
            <a:spAutoFit/>
          </a:bodyPr>
          <a:lstStyle/>
          <a:p>
            <a:r>
              <a:rPr lang="de-DE" sz="1100" dirty="0">
                <a:solidFill>
                  <a:schemeClr val="bg1"/>
                </a:solidFill>
              </a:rPr>
              <a:t>Ölkreide,  Klasse 7</a:t>
            </a:r>
          </a:p>
        </p:txBody>
      </p:sp>
    </p:spTree>
    <p:extLst>
      <p:ext uri="{BB962C8B-B14F-4D97-AF65-F5344CB8AC3E}">
        <p14:creationId xmlns:p14="http://schemas.microsoft.com/office/powerpoint/2010/main" val="2531702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5400600" y="3305766"/>
            <a:ext cx="9540552" cy="2062103"/>
          </a:xfrm>
          <a:prstGeom prst="rect">
            <a:avLst/>
          </a:prstGeom>
        </p:spPr>
        <p:txBody>
          <a:bodyPr wrap="square">
            <a:spAutoFit/>
          </a:bodyPr>
          <a:lstStyle/>
          <a:p>
            <a:pPr lvl="0"/>
            <a:r>
              <a:rPr lang="de-DE" sz="3200" dirty="0">
                <a:solidFill>
                  <a:srgbClr val="FF0000"/>
                </a:solidFill>
              </a:rPr>
              <a:t>Wir wünschen </a:t>
            </a:r>
          </a:p>
          <a:p>
            <a:pPr lvl="0"/>
            <a:r>
              <a:rPr lang="de-DE" sz="3200" dirty="0">
                <a:solidFill>
                  <a:srgbClr val="FF0000"/>
                </a:solidFill>
              </a:rPr>
              <a:t>eine glückliche </a:t>
            </a:r>
          </a:p>
          <a:p>
            <a:pPr lvl="0"/>
            <a:r>
              <a:rPr lang="de-DE" sz="3200" dirty="0">
                <a:solidFill>
                  <a:srgbClr val="FF0000"/>
                </a:solidFill>
              </a:rPr>
              <a:t>Hand bei der </a:t>
            </a:r>
          </a:p>
          <a:p>
            <a:pPr lvl="0"/>
            <a:r>
              <a:rPr lang="de-DE" sz="3200" dirty="0">
                <a:solidFill>
                  <a:srgbClr val="FF0000"/>
                </a:solidFill>
              </a:rPr>
              <a:t>Entscheidung!</a:t>
            </a:r>
          </a:p>
        </p:txBody>
      </p:sp>
      <p:sp>
        <p:nvSpPr>
          <p:cNvPr id="10" name="Textfeld 9"/>
          <p:cNvSpPr txBox="1"/>
          <p:nvPr/>
        </p:nvSpPr>
        <p:spPr>
          <a:xfrm>
            <a:off x="7740352" y="6525344"/>
            <a:ext cx="2304256" cy="230832"/>
          </a:xfrm>
          <a:prstGeom prst="rect">
            <a:avLst/>
          </a:prstGeom>
          <a:noFill/>
        </p:spPr>
        <p:txBody>
          <a:bodyPr wrap="square" rtlCol="0">
            <a:spAutoFit/>
          </a:bodyPr>
          <a:lstStyle/>
          <a:p>
            <a:r>
              <a:rPr lang="de-DE" sz="900" dirty="0"/>
              <a:t>C. </a:t>
            </a:r>
            <a:r>
              <a:rPr lang="de-DE" sz="900" dirty="0" err="1"/>
              <a:t>Bonnermeier</a:t>
            </a:r>
            <a:endParaRPr lang="de-DE" sz="900" dirty="0"/>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171400"/>
            <a:ext cx="5508104" cy="734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79512" y="6281061"/>
            <a:ext cx="1944216" cy="261610"/>
          </a:xfrm>
          <a:prstGeom prst="rect">
            <a:avLst/>
          </a:prstGeom>
          <a:noFill/>
        </p:spPr>
        <p:txBody>
          <a:bodyPr wrap="square" rtlCol="0">
            <a:spAutoFit/>
          </a:bodyPr>
          <a:lstStyle/>
          <a:p>
            <a:r>
              <a:rPr lang="de-DE" sz="1100" dirty="0">
                <a:solidFill>
                  <a:schemeClr val="bg1"/>
                </a:solidFill>
              </a:rPr>
              <a:t>Landartprojekt,  Klasse 7</a:t>
            </a:r>
          </a:p>
        </p:txBody>
      </p:sp>
    </p:spTree>
    <p:extLst>
      <p:ext uri="{BB962C8B-B14F-4D97-AF65-F5344CB8AC3E}">
        <p14:creationId xmlns:p14="http://schemas.microsoft.com/office/powerpoint/2010/main" val="249938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1573" t="3694" r="8203" b="5464"/>
          <a:stretch/>
        </p:blipFill>
        <p:spPr>
          <a:xfrm flipH="1">
            <a:off x="4480237" y="-171400"/>
            <a:ext cx="6417779" cy="4831104"/>
          </a:xfrm>
          <a:prstGeom prst="rect">
            <a:avLst/>
          </a:prstGeom>
        </p:spPr>
      </p:pic>
      <p:sp>
        <p:nvSpPr>
          <p:cNvPr id="5" name="Rechteck 4"/>
          <p:cNvSpPr/>
          <p:nvPr/>
        </p:nvSpPr>
        <p:spPr>
          <a:xfrm>
            <a:off x="-954589" y="-475119"/>
            <a:ext cx="4950521" cy="6247864"/>
          </a:xfrm>
          <a:prstGeom prst="rect">
            <a:avLst/>
          </a:prstGeom>
        </p:spPr>
        <p:txBody>
          <a:bodyPr wrap="square">
            <a:spAutoFit/>
          </a:bodyPr>
          <a:lstStyle/>
          <a:p>
            <a:pPr algn="just"/>
            <a:r>
              <a:rPr lang="de-DE" sz="2000" dirty="0">
                <a:solidFill>
                  <a:schemeClr val="bg1">
                    <a:lumMod val="85000"/>
                  </a:schemeClr>
                </a:solidFill>
              </a:rPr>
              <a:t>Die Renaissance (abgeleitet von </a:t>
            </a:r>
            <a:r>
              <a:rPr lang="de-DE" sz="2000" dirty="0" err="1">
                <a:solidFill>
                  <a:schemeClr val="bg1">
                    <a:lumMod val="85000"/>
                  </a:schemeClr>
                </a:solidFill>
              </a:rPr>
              <a:t>rinascita</a:t>
            </a:r>
            <a:r>
              <a:rPr lang="de-DE" sz="2000" dirty="0">
                <a:solidFill>
                  <a:schemeClr val="bg1">
                    <a:lumMod val="85000"/>
                  </a:schemeClr>
                </a:solidFill>
              </a:rPr>
              <a:t> (ital.) = Wiedergeburt) wird auch als Wiedergeburt der Antike bezeichnet, damit ist der Rückbezug auf die griechische Philosophie und die kunsttheoretischen Schriften der Antike (z. B. </a:t>
            </a:r>
            <a:r>
              <a:rPr lang="de-DE" sz="2000" dirty="0" err="1">
                <a:solidFill>
                  <a:schemeClr val="bg1">
                    <a:lumMod val="85000"/>
                  </a:schemeClr>
                </a:solidFill>
              </a:rPr>
              <a:t>Vitruv</a:t>
            </a:r>
            <a:r>
              <a:rPr lang="de-DE" sz="2000" dirty="0">
                <a:solidFill>
                  <a:schemeClr val="bg1">
                    <a:lumMod val="85000"/>
                  </a:schemeClr>
                </a:solidFill>
              </a:rPr>
              <a:t>) gemeint. Zudem befasst man sich intensiv mit der Architektur und Bildhauerei des antiken Roms und Griechenlands. Der Künstler erschafft auf der Leinwand eine „schöne neue Welt“. Im Gegensatz zur realen Schöpfung kann er durch seine Gestaltung idealisieren und damit seiner Utopie nahekommen. Ziel ist eine größtmögliche Harmonie, eine ausgewogene Gesamtstimmung, die Erhabenheit und Ruhe ausstrahlt. Ordnung gilt als göttliches Prinzip: Ordnung findet sich im Ideal der Harmonie und</a:t>
            </a:r>
          </a:p>
        </p:txBody>
      </p:sp>
      <p:sp>
        <p:nvSpPr>
          <p:cNvPr id="3" name="Rechteck 2"/>
          <p:cNvSpPr/>
          <p:nvPr/>
        </p:nvSpPr>
        <p:spPr>
          <a:xfrm>
            <a:off x="4480237" y="2648813"/>
            <a:ext cx="1723833" cy="2010891"/>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576059" y="2244152"/>
            <a:ext cx="5570195" cy="39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3200" dirty="0">
                <a:solidFill>
                  <a:srgbClr val="FF0000"/>
                </a:solidFill>
              </a:rPr>
              <a:t>Der Unterricht im Fach Kunst (3 Std. in der Woche) teilt sich auf in:</a:t>
            </a:r>
          </a:p>
        </p:txBody>
      </p:sp>
      <p:sp>
        <p:nvSpPr>
          <p:cNvPr id="7" name="Textfeld 6"/>
          <p:cNvSpPr txBox="1"/>
          <p:nvPr/>
        </p:nvSpPr>
        <p:spPr>
          <a:xfrm>
            <a:off x="4634087" y="5091294"/>
            <a:ext cx="3024336" cy="707886"/>
          </a:xfrm>
          <a:prstGeom prst="rect">
            <a:avLst/>
          </a:prstGeom>
          <a:noFill/>
        </p:spPr>
        <p:txBody>
          <a:bodyPr wrap="square" rtlCol="0">
            <a:spAutoFit/>
          </a:bodyPr>
          <a:lstStyle/>
          <a:p>
            <a:r>
              <a:rPr lang="de-DE" sz="2000" dirty="0">
                <a:solidFill>
                  <a:srgbClr val="FF0000"/>
                </a:solidFill>
              </a:rPr>
              <a:t>Praxis </a:t>
            </a:r>
          </a:p>
          <a:p>
            <a:r>
              <a:rPr lang="de-DE" sz="2000" dirty="0"/>
              <a:t>1/3 der Unterrichtszeit</a:t>
            </a:r>
          </a:p>
        </p:txBody>
      </p:sp>
      <p:sp>
        <p:nvSpPr>
          <p:cNvPr id="6" name="Textfeld 5"/>
          <p:cNvSpPr txBox="1"/>
          <p:nvPr/>
        </p:nvSpPr>
        <p:spPr>
          <a:xfrm>
            <a:off x="971600" y="5091294"/>
            <a:ext cx="3816424" cy="707886"/>
          </a:xfrm>
          <a:prstGeom prst="rect">
            <a:avLst/>
          </a:prstGeom>
          <a:noFill/>
        </p:spPr>
        <p:txBody>
          <a:bodyPr wrap="square" rtlCol="0">
            <a:spAutoFit/>
          </a:bodyPr>
          <a:lstStyle/>
          <a:p>
            <a:r>
              <a:rPr lang="de-DE" sz="2000" dirty="0">
                <a:solidFill>
                  <a:srgbClr val="FF0000"/>
                </a:solidFill>
              </a:rPr>
              <a:t>Theorie </a:t>
            </a:r>
          </a:p>
          <a:p>
            <a:r>
              <a:rPr lang="de-DE" sz="2000" dirty="0"/>
              <a:t>2/3 der Unterrichtszeit</a:t>
            </a:r>
          </a:p>
        </p:txBody>
      </p:sp>
    </p:spTree>
    <p:extLst>
      <p:ext uri="{BB962C8B-B14F-4D97-AF65-F5344CB8AC3E}">
        <p14:creationId xmlns:p14="http://schemas.microsoft.com/office/powerpoint/2010/main" val="386041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99591" y="180509"/>
            <a:ext cx="7563269" cy="800219"/>
          </a:xfrm>
          <a:prstGeom prst="rect">
            <a:avLst/>
          </a:prstGeom>
          <a:noFill/>
        </p:spPr>
        <p:txBody>
          <a:bodyPr wrap="square" rtlCol="0">
            <a:spAutoFit/>
          </a:bodyPr>
          <a:lstStyle/>
          <a:p>
            <a:r>
              <a:rPr lang="de-DE" sz="3200" dirty="0"/>
              <a:t>Die </a:t>
            </a:r>
            <a:r>
              <a:rPr lang="de-DE" sz="3200" dirty="0">
                <a:solidFill>
                  <a:srgbClr val="FF0000"/>
                </a:solidFill>
              </a:rPr>
              <a:t>Theorie</a:t>
            </a:r>
            <a:r>
              <a:rPr lang="de-DE" sz="3200" dirty="0"/>
              <a:t> setzt sich zusammen aus:  </a:t>
            </a:r>
          </a:p>
          <a:p>
            <a:r>
              <a:rPr lang="de-DE" sz="1400" dirty="0"/>
              <a:t>2/3 der Unterrichtszeit</a:t>
            </a:r>
            <a:endParaRPr lang="de-DE" sz="3200" dirty="0"/>
          </a:p>
        </p:txBody>
      </p:sp>
      <p:sp>
        <p:nvSpPr>
          <p:cNvPr id="3" name="Textfeld 2"/>
          <p:cNvSpPr txBox="1"/>
          <p:nvPr/>
        </p:nvSpPr>
        <p:spPr>
          <a:xfrm>
            <a:off x="326832" y="1459769"/>
            <a:ext cx="2664296" cy="400110"/>
          </a:xfrm>
          <a:prstGeom prst="rect">
            <a:avLst/>
          </a:prstGeom>
          <a:noFill/>
        </p:spPr>
        <p:txBody>
          <a:bodyPr wrap="square" rtlCol="0">
            <a:spAutoFit/>
          </a:bodyPr>
          <a:lstStyle/>
          <a:p>
            <a:r>
              <a:rPr lang="de-DE" sz="2000" dirty="0">
                <a:solidFill>
                  <a:srgbClr val="FF0000"/>
                </a:solidFill>
              </a:rPr>
              <a:t>Kunstgeschichte</a:t>
            </a:r>
          </a:p>
        </p:txBody>
      </p:sp>
      <p:sp>
        <p:nvSpPr>
          <p:cNvPr id="4" name="Textfeld 3"/>
          <p:cNvSpPr txBox="1"/>
          <p:nvPr/>
        </p:nvSpPr>
        <p:spPr>
          <a:xfrm>
            <a:off x="2413227" y="1470251"/>
            <a:ext cx="2736304" cy="400110"/>
          </a:xfrm>
          <a:prstGeom prst="rect">
            <a:avLst/>
          </a:prstGeom>
          <a:noFill/>
        </p:spPr>
        <p:txBody>
          <a:bodyPr wrap="square" rtlCol="0">
            <a:spAutoFit/>
          </a:bodyPr>
          <a:lstStyle/>
          <a:p>
            <a:r>
              <a:rPr lang="de-DE" sz="2000" dirty="0">
                <a:solidFill>
                  <a:srgbClr val="FF0000"/>
                </a:solidFill>
              </a:rPr>
              <a:t>Kunsttheorie</a:t>
            </a:r>
          </a:p>
        </p:txBody>
      </p:sp>
      <p:sp>
        <p:nvSpPr>
          <p:cNvPr id="5" name="Textfeld 4"/>
          <p:cNvSpPr txBox="1"/>
          <p:nvPr/>
        </p:nvSpPr>
        <p:spPr>
          <a:xfrm>
            <a:off x="6986696" y="1456367"/>
            <a:ext cx="2952328" cy="400110"/>
          </a:xfrm>
          <a:prstGeom prst="rect">
            <a:avLst/>
          </a:prstGeom>
          <a:noFill/>
        </p:spPr>
        <p:txBody>
          <a:bodyPr wrap="square" rtlCol="0">
            <a:spAutoFit/>
          </a:bodyPr>
          <a:lstStyle/>
          <a:p>
            <a:r>
              <a:rPr lang="de-DE" sz="2000" dirty="0">
                <a:solidFill>
                  <a:srgbClr val="FF0000"/>
                </a:solidFill>
              </a:rPr>
              <a:t>Bildbetrachtung</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059" y="2145979"/>
            <a:ext cx="1749177" cy="2607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531" y="2145979"/>
            <a:ext cx="2265040" cy="17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26261" y="4953942"/>
            <a:ext cx="1986966" cy="923330"/>
          </a:xfrm>
          <a:prstGeom prst="rect">
            <a:avLst/>
          </a:prstGeom>
          <a:noFill/>
        </p:spPr>
        <p:txBody>
          <a:bodyPr wrap="square" rtlCol="0">
            <a:spAutoFit/>
          </a:bodyPr>
          <a:lstStyle/>
          <a:p>
            <a:r>
              <a:rPr lang="de-DE" dirty="0"/>
              <a:t>Romanik bis hin zu den aktuellen Kunstrichtungen</a:t>
            </a:r>
          </a:p>
        </p:txBody>
      </p:sp>
      <p:sp>
        <p:nvSpPr>
          <p:cNvPr id="9" name="Textfeld 8"/>
          <p:cNvSpPr txBox="1"/>
          <p:nvPr/>
        </p:nvSpPr>
        <p:spPr>
          <a:xfrm>
            <a:off x="2915816" y="4141529"/>
            <a:ext cx="1656184" cy="2031325"/>
          </a:xfrm>
          <a:prstGeom prst="rect">
            <a:avLst/>
          </a:prstGeom>
          <a:noFill/>
        </p:spPr>
        <p:txBody>
          <a:bodyPr wrap="square" rtlCol="0">
            <a:spAutoFit/>
          </a:bodyPr>
          <a:lstStyle/>
          <a:p>
            <a:r>
              <a:rPr lang="de-DE" dirty="0"/>
              <a:t>Farbe </a:t>
            </a:r>
          </a:p>
          <a:p>
            <a:r>
              <a:rPr lang="de-DE" dirty="0"/>
              <a:t>Komposition</a:t>
            </a:r>
          </a:p>
          <a:p>
            <a:r>
              <a:rPr lang="de-DE" dirty="0"/>
              <a:t>Raum</a:t>
            </a:r>
          </a:p>
          <a:p>
            <a:r>
              <a:rPr lang="de-DE" dirty="0"/>
              <a:t>Schrift</a:t>
            </a:r>
          </a:p>
          <a:p>
            <a:r>
              <a:rPr lang="de-DE" dirty="0"/>
              <a:t>Drucktechnik Malerei </a:t>
            </a:r>
          </a:p>
          <a:p>
            <a:r>
              <a:rPr lang="de-DE" dirty="0"/>
              <a:t>Collage …</a:t>
            </a:r>
          </a:p>
        </p:txBody>
      </p:sp>
      <p:sp>
        <p:nvSpPr>
          <p:cNvPr id="10" name="Textfeld 9"/>
          <p:cNvSpPr txBox="1"/>
          <p:nvPr/>
        </p:nvSpPr>
        <p:spPr>
          <a:xfrm>
            <a:off x="4562571" y="1459769"/>
            <a:ext cx="1953645" cy="707886"/>
          </a:xfrm>
          <a:prstGeom prst="rect">
            <a:avLst/>
          </a:prstGeom>
          <a:noFill/>
        </p:spPr>
        <p:txBody>
          <a:bodyPr wrap="square" rtlCol="0">
            <a:spAutoFit/>
          </a:bodyPr>
          <a:lstStyle/>
          <a:p>
            <a:r>
              <a:rPr lang="de-DE" sz="2000" dirty="0">
                <a:solidFill>
                  <a:srgbClr val="FF0000"/>
                </a:solidFill>
              </a:rPr>
              <a:t>Kunst und Kommunikation</a:t>
            </a:r>
          </a:p>
        </p:txBody>
      </p:sp>
      <p:sp>
        <p:nvSpPr>
          <p:cNvPr id="12" name="Textfeld 11"/>
          <p:cNvSpPr txBox="1"/>
          <p:nvPr/>
        </p:nvSpPr>
        <p:spPr>
          <a:xfrm>
            <a:off x="4562571" y="5157192"/>
            <a:ext cx="2169978" cy="369332"/>
          </a:xfrm>
          <a:prstGeom prst="rect">
            <a:avLst/>
          </a:prstGeom>
          <a:noFill/>
        </p:spPr>
        <p:txBody>
          <a:bodyPr wrap="square" rtlCol="0">
            <a:spAutoFit/>
          </a:bodyPr>
          <a:lstStyle/>
          <a:p>
            <a:endParaRPr lang="de-DE" dirty="0"/>
          </a:p>
        </p:txBody>
      </p:sp>
      <p:cxnSp>
        <p:nvCxnSpPr>
          <p:cNvPr id="14" name="Gerade Verbindung mit Pfeil 13"/>
          <p:cNvCxnSpPr>
            <a:stCxn id="2" idx="2"/>
          </p:cNvCxnSpPr>
          <p:nvPr/>
        </p:nvCxnSpPr>
        <p:spPr>
          <a:xfrm flipH="1">
            <a:off x="1320648" y="980728"/>
            <a:ext cx="3360578" cy="564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2" idx="2"/>
          </p:cNvCxnSpPr>
          <p:nvPr/>
        </p:nvCxnSpPr>
        <p:spPr>
          <a:xfrm flipH="1">
            <a:off x="3563888" y="980728"/>
            <a:ext cx="1117338" cy="475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4625751" y="966844"/>
            <a:ext cx="205414" cy="489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2" idx="2"/>
          </p:cNvCxnSpPr>
          <p:nvPr/>
        </p:nvCxnSpPr>
        <p:spPr>
          <a:xfrm>
            <a:off x="4681226" y="980728"/>
            <a:ext cx="2319162" cy="564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5168451" y="4781569"/>
            <a:ext cx="1491781" cy="1200329"/>
          </a:xfrm>
          <a:prstGeom prst="rect">
            <a:avLst/>
          </a:prstGeom>
          <a:noFill/>
        </p:spPr>
        <p:txBody>
          <a:bodyPr wrap="square" rtlCol="0">
            <a:spAutoFit/>
          </a:bodyPr>
          <a:lstStyle/>
          <a:p>
            <a:r>
              <a:rPr lang="de-DE" dirty="0"/>
              <a:t>Layout </a:t>
            </a:r>
          </a:p>
          <a:p>
            <a:r>
              <a:rPr lang="de-DE" dirty="0"/>
              <a:t>Werbung</a:t>
            </a:r>
          </a:p>
          <a:p>
            <a:r>
              <a:rPr lang="de-DE" dirty="0"/>
              <a:t>Comic</a:t>
            </a:r>
          </a:p>
          <a:p>
            <a:r>
              <a:rPr lang="de-DE" dirty="0"/>
              <a:t>Film</a:t>
            </a:r>
          </a:p>
        </p:txBody>
      </p:sp>
      <p:pic>
        <p:nvPicPr>
          <p:cNvPr id="308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8" r="4678"/>
          <a:stretch/>
        </p:blipFill>
        <p:spPr bwMode="auto">
          <a:xfrm>
            <a:off x="6876256" y="2217987"/>
            <a:ext cx="1881822" cy="157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948264" y="4787860"/>
            <a:ext cx="1944216" cy="646331"/>
          </a:xfrm>
          <a:prstGeom prst="rect">
            <a:avLst/>
          </a:prstGeom>
          <a:noFill/>
        </p:spPr>
        <p:txBody>
          <a:bodyPr wrap="square" rtlCol="0">
            <a:spAutoFit/>
          </a:bodyPr>
          <a:lstStyle/>
          <a:p>
            <a:r>
              <a:rPr lang="de-DE" dirty="0"/>
              <a:t>Bildbeschreibung und Bildanalyse</a:t>
            </a: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8139" y="2198230"/>
            <a:ext cx="1695102" cy="226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81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07504" y="332656"/>
            <a:ext cx="9224340" cy="7205346"/>
            <a:chOff x="99989" y="134398"/>
            <a:chExt cx="9224340" cy="7205346"/>
          </a:xfrm>
        </p:grpSpPr>
        <p:sp>
          <p:nvSpPr>
            <p:cNvPr id="2" name="Textfeld 1"/>
            <p:cNvSpPr txBox="1"/>
            <p:nvPr/>
          </p:nvSpPr>
          <p:spPr>
            <a:xfrm>
              <a:off x="617975" y="134398"/>
              <a:ext cx="7108848" cy="800219"/>
            </a:xfrm>
            <a:prstGeom prst="rect">
              <a:avLst/>
            </a:prstGeom>
            <a:noFill/>
          </p:spPr>
          <p:txBody>
            <a:bodyPr wrap="square" rtlCol="0">
              <a:spAutoFit/>
            </a:bodyPr>
            <a:lstStyle/>
            <a:p>
              <a:r>
                <a:rPr lang="de-DE" sz="3200" dirty="0"/>
                <a:t>Die </a:t>
              </a:r>
              <a:r>
                <a:rPr lang="de-DE" sz="3200" dirty="0">
                  <a:solidFill>
                    <a:srgbClr val="FF0000"/>
                  </a:solidFill>
                </a:rPr>
                <a:t>Praxis</a:t>
              </a:r>
              <a:r>
                <a:rPr lang="de-DE" sz="3200" dirty="0"/>
                <a:t> setzt sich zusammen aus: </a:t>
              </a:r>
              <a:r>
                <a:rPr lang="de-DE" sz="1400" dirty="0"/>
                <a:t>1/3 der Unterrichtszeit</a:t>
              </a:r>
            </a:p>
          </p:txBody>
        </p:sp>
        <p:sp>
          <p:nvSpPr>
            <p:cNvPr id="3" name="Textfeld 2"/>
            <p:cNvSpPr txBox="1"/>
            <p:nvPr/>
          </p:nvSpPr>
          <p:spPr>
            <a:xfrm>
              <a:off x="1658980" y="1499648"/>
              <a:ext cx="2664296" cy="707886"/>
            </a:xfrm>
            <a:prstGeom prst="rect">
              <a:avLst/>
            </a:prstGeom>
            <a:noFill/>
          </p:spPr>
          <p:txBody>
            <a:bodyPr wrap="square" rtlCol="0">
              <a:spAutoFit/>
            </a:bodyPr>
            <a:lstStyle/>
            <a:p>
              <a:r>
                <a:rPr lang="de-DE" sz="2000" dirty="0">
                  <a:solidFill>
                    <a:srgbClr val="FF0000"/>
                  </a:solidFill>
                </a:rPr>
                <a:t>Traditionelle Gestaltungstechniken</a:t>
              </a:r>
            </a:p>
          </p:txBody>
        </p:sp>
        <p:sp>
          <p:nvSpPr>
            <p:cNvPr id="10" name="Textfeld 9"/>
            <p:cNvSpPr txBox="1"/>
            <p:nvPr/>
          </p:nvSpPr>
          <p:spPr>
            <a:xfrm>
              <a:off x="5436096" y="1499648"/>
              <a:ext cx="1809629" cy="707886"/>
            </a:xfrm>
            <a:prstGeom prst="rect">
              <a:avLst/>
            </a:prstGeom>
            <a:noFill/>
          </p:spPr>
          <p:txBody>
            <a:bodyPr wrap="square" rtlCol="0">
              <a:spAutoFit/>
            </a:bodyPr>
            <a:lstStyle/>
            <a:p>
              <a:r>
                <a:rPr lang="de-DE" sz="2000" dirty="0">
                  <a:solidFill>
                    <a:srgbClr val="FF0000"/>
                  </a:solidFill>
                </a:rPr>
                <a:t>Moderne Medien</a:t>
              </a:r>
            </a:p>
          </p:txBody>
        </p:sp>
        <p:sp>
          <p:nvSpPr>
            <p:cNvPr id="12" name="Textfeld 11"/>
            <p:cNvSpPr txBox="1"/>
            <p:nvPr/>
          </p:nvSpPr>
          <p:spPr>
            <a:xfrm>
              <a:off x="4562571" y="5157192"/>
              <a:ext cx="2169978" cy="369332"/>
            </a:xfrm>
            <a:prstGeom prst="rect">
              <a:avLst/>
            </a:prstGeom>
            <a:noFill/>
          </p:spPr>
          <p:txBody>
            <a:bodyPr wrap="square" rtlCol="0">
              <a:spAutoFit/>
            </a:bodyPr>
            <a:lstStyle/>
            <a:p>
              <a:endParaRPr lang="de-DE" dirty="0"/>
            </a:p>
          </p:txBody>
        </p:sp>
        <p:sp>
          <p:nvSpPr>
            <p:cNvPr id="13" name="Textfeld 12"/>
            <p:cNvSpPr txBox="1"/>
            <p:nvPr/>
          </p:nvSpPr>
          <p:spPr>
            <a:xfrm>
              <a:off x="126730" y="2797187"/>
              <a:ext cx="1451082" cy="400110"/>
            </a:xfrm>
            <a:prstGeom prst="rect">
              <a:avLst/>
            </a:prstGeom>
            <a:noFill/>
          </p:spPr>
          <p:txBody>
            <a:bodyPr wrap="square" rtlCol="0">
              <a:spAutoFit/>
            </a:bodyPr>
            <a:lstStyle/>
            <a:p>
              <a:r>
                <a:rPr lang="de-DE" sz="2000" dirty="0"/>
                <a:t>Zeichnung</a:t>
              </a:r>
            </a:p>
          </p:txBody>
        </p:sp>
        <p:sp>
          <p:nvSpPr>
            <p:cNvPr id="15" name="Textfeld 14"/>
            <p:cNvSpPr txBox="1"/>
            <p:nvPr/>
          </p:nvSpPr>
          <p:spPr>
            <a:xfrm>
              <a:off x="1774610" y="2817742"/>
              <a:ext cx="1388450" cy="400110"/>
            </a:xfrm>
            <a:prstGeom prst="rect">
              <a:avLst/>
            </a:prstGeom>
            <a:noFill/>
          </p:spPr>
          <p:txBody>
            <a:bodyPr wrap="square" rtlCol="0">
              <a:spAutoFit/>
            </a:bodyPr>
            <a:lstStyle/>
            <a:p>
              <a:r>
                <a:rPr lang="de-DE" sz="2000" dirty="0"/>
                <a:t>Malere</a:t>
              </a:r>
              <a:r>
                <a:rPr lang="de-DE" dirty="0"/>
                <a:t>i</a:t>
              </a:r>
            </a:p>
          </p:txBody>
        </p:sp>
        <p:sp>
          <p:nvSpPr>
            <p:cNvPr id="17" name="Textfeld 16"/>
            <p:cNvSpPr txBox="1"/>
            <p:nvPr/>
          </p:nvSpPr>
          <p:spPr>
            <a:xfrm>
              <a:off x="3761427" y="2812866"/>
              <a:ext cx="1512168" cy="400110"/>
            </a:xfrm>
            <a:prstGeom prst="rect">
              <a:avLst/>
            </a:prstGeom>
            <a:noFill/>
          </p:spPr>
          <p:txBody>
            <a:bodyPr wrap="square" rtlCol="0">
              <a:spAutoFit/>
            </a:bodyPr>
            <a:lstStyle/>
            <a:p>
              <a:r>
                <a:rPr lang="de-DE" sz="2000" dirty="0"/>
                <a:t>Druckgrafik</a:t>
              </a:r>
            </a:p>
          </p:txBody>
        </p:sp>
        <p:sp>
          <p:nvSpPr>
            <p:cNvPr id="19" name="Textfeld 18"/>
            <p:cNvSpPr txBox="1"/>
            <p:nvPr/>
          </p:nvSpPr>
          <p:spPr>
            <a:xfrm>
              <a:off x="5805565" y="2812866"/>
              <a:ext cx="1755076" cy="400110"/>
            </a:xfrm>
            <a:prstGeom prst="rect">
              <a:avLst/>
            </a:prstGeom>
            <a:noFill/>
          </p:spPr>
          <p:txBody>
            <a:bodyPr wrap="square" rtlCol="0">
              <a:spAutoFit/>
            </a:bodyPr>
            <a:lstStyle/>
            <a:p>
              <a:r>
                <a:rPr lang="de-DE" sz="2000" dirty="0"/>
                <a:t>PowerPoint</a:t>
              </a:r>
            </a:p>
          </p:txBody>
        </p:sp>
        <p:sp>
          <p:nvSpPr>
            <p:cNvPr id="23" name="Textfeld 22"/>
            <p:cNvSpPr txBox="1"/>
            <p:nvPr/>
          </p:nvSpPr>
          <p:spPr>
            <a:xfrm>
              <a:off x="5904457" y="3245186"/>
              <a:ext cx="1656184" cy="400110"/>
            </a:xfrm>
            <a:prstGeom prst="rect">
              <a:avLst/>
            </a:prstGeom>
            <a:noFill/>
          </p:spPr>
          <p:txBody>
            <a:bodyPr wrap="square" rtlCol="0">
              <a:spAutoFit/>
            </a:bodyPr>
            <a:lstStyle/>
            <a:p>
              <a:r>
                <a:rPr lang="de-DE" sz="2000" dirty="0"/>
                <a:t>Film</a:t>
              </a:r>
            </a:p>
          </p:txBody>
        </p:sp>
        <p:sp>
          <p:nvSpPr>
            <p:cNvPr id="24" name="Textfeld 23"/>
            <p:cNvSpPr txBox="1"/>
            <p:nvPr/>
          </p:nvSpPr>
          <p:spPr>
            <a:xfrm>
              <a:off x="5926623" y="3645296"/>
              <a:ext cx="1800200" cy="400110"/>
            </a:xfrm>
            <a:prstGeom prst="rect">
              <a:avLst/>
            </a:prstGeom>
            <a:noFill/>
          </p:spPr>
          <p:txBody>
            <a:bodyPr wrap="square" rtlCol="0">
              <a:spAutoFit/>
            </a:bodyPr>
            <a:lstStyle/>
            <a:p>
              <a:r>
                <a:rPr lang="de-DE" sz="2000" dirty="0"/>
                <a:t>CAD</a:t>
              </a:r>
            </a:p>
          </p:txBody>
        </p:sp>
        <p:cxnSp>
          <p:nvCxnSpPr>
            <p:cNvPr id="26" name="Gerade Verbindung mit Pfeil 25"/>
            <p:cNvCxnSpPr>
              <a:stCxn id="3" idx="2"/>
            </p:cNvCxnSpPr>
            <p:nvPr/>
          </p:nvCxnSpPr>
          <p:spPr>
            <a:xfrm flipH="1">
              <a:off x="1658980" y="2207534"/>
              <a:ext cx="1332148" cy="357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3" idx="2"/>
              <a:endCxn id="15" idx="0"/>
            </p:cNvCxnSpPr>
            <p:nvPr/>
          </p:nvCxnSpPr>
          <p:spPr>
            <a:xfrm flipH="1">
              <a:off x="2468835" y="2207534"/>
              <a:ext cx="522293" cy="610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3" idx="2"/>
            </p:cNvCxnSpPr>
            <p:nvPr/>
          </p:nvCxnSpPr>
          <p:spPr>
            <a:xfrm>
              <a:off x="2991128" y="2207534"/>
              <a:ext cx="860792" cy="357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73" name="Gerade Verbindung mit Pfeil 3072"/>
            <p:cNvCxnSpPr/>
            <p:nvPr/>
          </p:nvCxnSpPr>
          <p:spPr>
            <a:xfrm>
              <a:off x="6084168" y="2145979"/>
              <a:ext cx="144016" cy="3469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8" name="Geschweifte Klammer rechts 3077"/>
            <p:cNvSpPr/>
            <p:nvPr/>
          </p:nvSpPr>
          <p:spPr>
            <a:xfrm>
              <a:off x="7245725" y="2918133"/>
              <a:ext cx="206595" cy="11072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81" name="Textfeld 3080"/>
            <p:cNvSpPr txBox="1"/>
            <p:nvPr/>
          </p:nvSpPr>
          <p:spPr>
            <a:xfrm>
              <a:off x="7560641" y="2780928"/>
              <a:ext cx="1763688" cy="1015663"/>
            </a:xfrm>
            <a:prstGeom prst="rect">
              <a:avLst/>
            </a:prstGeom>
            <a:noFill/>
          </p:spPr>
          <p:txBody>
            <a:bodyPr wrap="square" rtlCol="0">
              <a:spAutoFit/>
            </a:bodyPr>
            <a:lstStyle/>
            <a:p>
              <a:r>
                <a:rPr lang="de-DE" sz="2000" dirty="0"/>
                <a:t>In Zusammen-arbeit mit IT</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427" y="3377317"/>
              <a:ext cx="1886133" cy="28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43" t="3637" r="6493" b="5290"/>
            <a:stretch/>
          </p:blipFill>
          <p:spPr bwMode="auto">
            <a:xfrm rot="16200000">
              <a:off x="2031294" y="3120588"/>
              <a:ext cx="1347827" cy="186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46109" y="3633075"/>
              <a:ext cx="1968779" cy="147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6318758" y="5841268"/>
              <a:ext cx="125542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7007" y="4342792"/>
              <a:ext cx="2266813"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7941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90128"/>
            <a:ext cx="8574889" cy="4067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3904" y="624362"/>
            <a:ext cx="7128792" cy="3346635"/>
          </a:xfrm>
          <a:prstGeom prst="rect">
            <a:avLst/>
          </a:prstGeom>
          <a:solidFill>
            <a:srgbClr val="FFFFFF">
              <a:shade val="85000"/>
            </a:srgbClr>
          </a:solidFill>
          <a:ln w="190500" cap="rnd">
            <a:solidFill>
              <a:srgbClr val="FFFFFF"/>
            </a:solidFill>
          </a:ln>
          <a:effectLst>
            <a:outerShdw blurRad="50800" dist="38100" dir="13500000" algn="b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3" name="Rechteck 2"/>
          <p:cNvSpPr/>
          <p:nvPr/>
        </p:nvSpPr>
        <p:spPr>
          <a:xfrm rot="21091601">
            <a:off x="-448286" y="4619"/>
            <a:ext cx="5606292" cy="4600023"/>
          </a:xfrm>
          <a:prstGeom prst="rect">
            <a:avLst/>
          </a:prstGeom>
          <a:solidFill>
            <a:schemeClr val="bg1">
              <a:lumMod val="9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081"/>
          <a:stretch/>
        </p:blipFill>
        <p:spPr bwMode="auto">
          <a:xfrm rot="655008">
            <a:off x="6407060" y="1790860"/>
            <a:ext cx="3953011" cy="53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rot="21092349">
            <a:off x="491739" y="437877"/>
            <a:ext cx="4828174" cy="4385816"/>
          </a:xfrm>
          <a:prstGeom prst="rect">
            <a:avLst/>
          </a:prstGeom>
          <a:noFill/>
        </p:spPr>
        <p:txBody>
          <a:bodyPr wrap="square" rtlCol="0">
            <a:spAutoFit/>
          </a:bodyPr>
          <a:lstStyle/>
          <a:p>
            <a:r>
              <a:rPr lang="de-DE" sz="3200" dirty="0">
                <a:solidFill>
                  <a:srgbClr val="FF0000"/>
                </a:solidFill>
              </a:rPr>
              <a:t>Unser Schulbuch (Klasse 5-10) liegt in digitaler Form vor: </a:t>
            </a:r>
          </a:p>
          <a:p>
            <a:endParaRPr lang="de-DE" sz="900" dirty="0">
              <a:solidFill>
                <a:srgbClr val="FF0000"/>
              </a:solidFill>
            </a:endParaRPr>
          </a:p>
          <a:p>
            <a:r>
              <a:rPr lang="de-DE" sz="2000" dirty="0"/>
              <a:t>Um </a:t>
            </a:r>
            <a:r>
              <a:rPr lang="de-DE" sz="2000" dirty="0" err="1"/>
              <a:t>hineinzublättern</a:t>
            </a:r>
            <a:r>
              <a:rPr lang="de-DE" sz="2000" dirty="0"/>
              <a:t> geben Sie bitte in Ihr Gerät ein:</a:t>
            </a:r>
          </a:p>
          <a:p>
            <a:endParaRPr lang="de-DE" sz="1200" dirty="0">
              <a:solidFill>
                <a:srgbClr val="FF0000"/>
              </a:solidFill>
            </a:endParaRPr>
          </a:p>
          <a:p>
            <a:r>
              <a:rPr lang="de-DE" sz="2800" dirty="0">
                <a:solidFill>
                  <a:srgbClr val="FF0000"/>
                </a:solidFill>
              </a:rPr>
              <a:t>   </a:t>
            </a:r>
            <a:r>
              <a:rPr lang="de-DE" sz="3200" dirty="0"/>
              <a:t>Kunst Realschule</a:t>
            </a:r>
          </a:p>
          <a:p>
            <a:r>
              <a:rPr lang="de-DE" dirty="0"/>
              <a:t> </a:t>
            </a:r>
          </a:p>
          <a:p>
            <a:r>
              <a:rPr lang="de-DE" sz="2000" dirty="0"/>
              <a:t>oder scannen Sie den QR-Code:</a:t>
            </a:r>
          </a:p>
          <a:p>
            <a:endParaRPr lang="de-DE" dirty="0">
              <a:solidFill>
                <a:srgbClr val="FF0000"/>
              </a:solidFill>
            </a:endParaRPr>
          </a:p>
          <a:p>
            <a:endParaRPr lang="de-DE" dirty="0">
              <a:solidFill>
                <a:srgbClr val="FF0000"/>
              </a:solidFill>
            </a:endParaRPr>
          </a:p>
          <a:p>
            <a:endParaRPr lang="de-DE"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2376">
            <a:off x="2223323" y="4074105"/>
            <a:ext cx="169545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193143"/>
      </p:ext>
    </p:extLst>
  </p:cSld>
  <p:clrMapOvr>
    <a:masterClrMapping/>
  </p:clrMapOvr>
  <mc:AlternateContent xmlns:mc="http://schemas.openxmlformats.org/markup-compatibility/2006" xmlns:p14="http://schemas.microsoft.com/office/powerpoint/2010/main">
    <mc:Choice Requires="p14">
      <p:transition spd="slow" p14:dur="6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2195736" y="1102684"/>
            <a:ext cx="7007247" cy="3583696"/>
            <a:chOff x="870923" y="-82201"/>
            <a:chExt cx="7007247" cy="3583696"/>
          </a:xfrm>
        </p:grpSpPr>
        <p:sp>
          <p:nvSpPr>
            <p:cNvPr id="2" name="Textfeld 1"/>
            <p:cNvSpPr txBox="1"/>
            <p:nvPr/>
          </p:nvSpPr>
          <p:spPr>
            <a:xfrm>
              <a:off x="870923" y="-82201"/>
              <a:ext cx="6593551" cy="892552"/>
            </a:xfrm>
            <a:prstGeom prst="rect">
              <a:avLst/>
            </a:prstGeom>
            <a:noFill/>
          </p:spPr>
          <p:txBody>
            <a:bodyPr wrap="square" rtlCol="0">
              <a:spAutoFit/>
            </a:bodyPr>
            <a:lstStyle/>
            <a:p>
              <a:pPr algn="ctr"/>
              <a:r>
                <a:rPr lang="de-DE" sz="3200" dirty="0">
                  <a:solidFill>
                    <a:srgbClr val="FF0000"/>
                  </a:solidFill>
                </a:rPr>
                <a:t>Leistungsnachweise</a:t>
              </a:r>
              <a:r>
                <a:rPr lang="de-DE" sz="3200" dirty="0"/>
                <a:t>    </a:t>
              </a:r>
            </a:p>
            <a:p>
              <a:pPr algn="ctr"/>
              <a:r>
                <a:rPr lang="de-DE" sz="2000" dirty="0"/>
                <a:t>jährlich Kl. 7-10</a:t>
              </a:r>
            </a:p>
          </p:txBody>
        </p:sp>
        <p:grpSp>
          <p:nvGrpSpPr>
            <p:cNvPr id="7" name="Gruppieren 6"/>
            <p:cNvGrpSpPr/>
            <p:nvPr/>
          </p:nvGrpSpPr>
          <p:grpSpPr>
            <a:xfrm>
              <a:off x="1751435" y="1688079"/>
              <a:ext cx="3310300" cy="1813415"/>
              <a:chOff x="1597763" y="1499648"/>
              <a:chExt cx="3310300" cy="1813415"/>
            </a:xfrm>
          </p:grpSpPr>
          <p:sp>
            <p:nvSpPr>
              <p:cNvPr id="3" name="Textfeld 2"/>
              <p:cNvSpPr txBox="1"/>
              <p:nvPr/>
            </p:nvSpPr>
            <p:spPr>
              <a:xfrm>
                <a:off x="1649000" y="1499648"/>
                <a:ext cx="2664296" cy="400110"/>
              </a:xfrm>
              <a:prstGeom prst="rect">
                <a:avLst/>
              </a:prstGeom>
              <a:noFill/>
            </p:spPr>
            <p:txBody>
              <a:bodyPr wrap="square" rtlCol="0">
                <a:spAutoFit/>
              </a:bodyPr>
              <a:lstStyle/>
              <a:p>
                <a:r>
                  <a:rPr lang="de-DE" sz="2000" dirty="0"/>
                  <a:t>   Theorie</a:t>
                </a:r>
              </a:p>
            </p:txBody>
          </p:sp>
          <p:sp>
            <p:nvSpPr>
              <p:cNvPr id="13" name="Textfeld 12"/>
              <p:cNvSpPr txBox="1"/>
              <p:nvPr/>
            </p:nvSpPr>
            <p:spPr>
              <a:xfrm>
                <a:off x="1597763" y="2112734"/>
                <a:ext cx="3310300" cy="1200329"/>
              </a:xfrm>
              <a:prstGeom prst="rect">
                <a:avLst/>
              </a:prstGeom>
              <a:noFill/>
            </p:spPr>
            <p:txBody>
              <a:bodyPr wrap="square" rtlCol="0">
                <a:spAutoFit/>
              </a:bodyPr>
              <a:lstStyle/>
              <a:p>
                <a:pPr marL="285750" indent="-285750">
                  <a:buFont typeface="Arial" pitchFamily="34" charset="0"/>
                  <a:buChar char="•"/>
                </a:pPr>
                <a:r>
                  <a:rPr lang="de-DE" dirty="0">
                    <a:solidFill>
                      <a:srgbClr val="FF0000"/>
                    </a:solidFill>
                  </a:rPr>
                  <a:t>2 Schulaufgaben</a:t>
                </a:r>
              </a:p>
              <a:p>
                <a:pPr marL="285750" indent="-285750">
                  <a:buFont typeface="Arial" pitchFamily="34" charset="0"/>
                  <a:buChar char="•"/>
                </a:pPr>
                <a:r>
                  <a:rPr lang="de-DE" dirty="0">
                    <a:solidFill>
                      <a:srgbClr val="FF0000"/>
                    </a:solidFill>
                  </a:rPr>
                  <a:t>mindestens 2 Stegreifaufgaben</a:t>
                </a:r>
              </a:p>
              <a:p>
                <a:pPr marL="285750" indent="-285750">
                  <a:buFont typeface="Arial" pitchFamily="34" charset="0"/>
                  <a:buChar char="•"/>
                </a:pPr>
                <a:r>
                  <a:rPr lang="de-DE" dirty="0">
                    <a:solidFill>
                      <a:srgbClr val="FF0000"/>
                    </a:solidFill>
                  </a:rPr>
                  <a:t>2 echte mündliche Noten</a:t>
                </a:r>
              </a:p>
            </p:txBody>
          </p:sp>
        </p:grpSp>
        <p:grpSp>
          <p:nvGrpSpPr>
            <p:cNvPr id="4" name="Gruppieren 3"/>
            <p:cNvGrpSpPr/>
            <p:nvPr/>
          </p:nvGrpSpPr>
          <p:grpSpPr>
            <a:xfrm>
              <a:off x="4858165" y="1688079"/>
              <a:ext cx="3020005" cy="1813416"/>
              <a:chOff x="5232526" y="1499648"/>
              <a:chExt cx="3020005" cy="1813416"/>
            </a:xfrm>
          </p:grpSpPr>
          <p:sp>
            <p:nvSpPr>
              <p:cNvPr id="10" name="Textfeld 9"/>
              <p:cNvSpPr txBox="1"/>
              <p:nvPr/>
            </p:nvSpPr>
            <p:spPr>
              <a:xfrm>
                <a:off x="5436096" y="1499648"/>
                <a:ext cx="1809629" cy="400110"/>
              </a:xfrm>
              <a:prstGeom prst="rect">
                <a:avLst/>
              </a:prstGeom>
              <a:noFill/>
            </p:spPr>
            <p:txBody>
              <a:bodyPr wrap="square" rtlCol="0">
                <a:spAutoFit/>
              </a:bodyPr>
              <a:lstStyle/>
              <a:p>
                <a:r>
                  <a:rPr lang="de-DE" sz="2000" dirty="0"/>
                  <a:t> Praxis</a:t>
                </a:r>
              </a:p>
            </p:txBody>
          </p:sp>
          <p:sp>
            <p:nvSpPr>
              <p:cNvPr id="19" name="Textfeld 18"/>
              <p:cNvSpPr txBox="1"/>
              <p:nvPr/>
            </p:nvSpPr>
            <p:spPr>
              <a:xfrm>
                <a:off x="5232526" y="2112735"/>
                <a:ext cx="3020005" cy="1200329"/>
              </a:xfrm>
              <a:prstGeom prst="rect">
                <a:avLst/>
              </a:prstGeom>
              <a:noFill/>
            </p:spPr>
            <p:txBody>
              <a:bodyPr wrap="square" rtlCol="0">
                <a:spAutoFit/>
              </a:bodyPr>
              <a:lstStyle/>
              <a:p>
                <a:pPr marL="285750" indent="-285750">
                  <a:buFont typeface="Arial" pitchFamily="34" charset="0"/>
                  <a:buChar char="•"/>
                </a:pPr>
                <a:r>
                  <a:rPr lang="de-DE" dirty="0">
                    <a:solidFill>
                      <a:srgbClr val="FF0000"/>
                    </a:solidFill>
                  </a:rPr>
                  <a:t>1 Schulaufgabe</a:t>
                </a:r>
              </a:p>
              <a:p>
                <a:pPr marL="285750" indent="-285750">
                  <a:buFont typeface="Arial" pitchFamily="34" charset="0"/>
                  <a:buChar char="•"/>
                </a:pPr>
                <a:r>
                  <a:rPr lang="de-DE" dirty="0">
                    <a:solidFill>
                      <a:srgbClr val="FF0000"/>
                    </a:solidFill>
                  </a:rPr>
                  <a:t>etwa 4 praktische Leistungen </a:t>
                </a:r>
              </a:p>
              <a:p>
                <a:pPr marL="285750" indent="-285750">
                  <a:buFont typeface="Arial" pitchFamily="34" charset="0"/>
                  <a:buChar char="•"/>
                </a:pPr>
                <a:endParaRPr lang="de-DE" dirty="0">
                  <a:solidFill>
                    <a:srgbClr val="FF0000"/>
                  </a:solidFill>
                </a:endParaRPr>
              </a:p>
            </p:txBody>
          </p:sp>
        </p:grpSp>
      </p:gr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9" r="24500" b="10893"/>
          <a:stretch/>
        </p:blipFill>
        <p:spPr bwMode="auto">
          <a:xfrm flipH="1">
            <a:off x="-1044624" y="-99392"/>
            <a:ext cx="3796804"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feld 23"/>
          <p:cNvSpPr txBox="1"/>
          <p:nvPr/>
        </p:nvSpPr>
        <p:spPr>
          <a:xfrm>
            <a:off x="-62713" y="6542671"/>
            <a:ext cx="2232248" cy="261610"/>
          </a:xfrm>
          <a:prstGeom prst="rect">
            <a:avLst/>
          </a:prstGeom>
          <a:noFill/>
        </p:spPr>
        <p:txBody>
          <a:bodyPr wrap="square" rtlCol="0">
            <a:spAutoFit/>
          </a:bodyPr>
          <a:lstStyle/>
          <a:p>
            <a:r>
              <a:rPr lang="de-DE" sz="1100" dirty="0">
                <a:solidFill>
                  <a:schemeClr val="bg1"/>
                </a:solidFill>
              </a:rPr>
              <a:t>Ton und Acrylfarbe,  Klasse 8</a:t>
            </a:r>
          </a:p>
        </p:txBody>
      </p:sp>
    </p:spTree>
    <p:extLst>
      <p:ext uri="{BB962C8B-B14F-4D97-AF65-F5344CB8AC3E}">
        <p14:creationId xmlns:p14="http://schemas.microsoft.com/office/powerpoint/2010/main" val="302680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87640" y="3776782"/>
            <a:ext cx="6448020" cy="369332"/>
          </a:xfrm>
          <a:prstGeom prst="rect">
            <a:avLst/>
          </a:prstGeom>
          <a:noFill/>
        </p:spPr>
        <p:txBody>
          <a:bodyPr wrap="square" rtlCol="0">
            <a:spAutoFit/>
          </a:bodyPr>
          <a:lstStyle/>
          <a:p>
            <a:pPr algn="ctr"/>
            <a:r>
              <a:rPr lang="de-DE" dirty="0"/>
              <a:t>Gewichtung schriftlich und praktisch: 1:1</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03"/>
          <a:stretch/>
        </p:blipFill>
        <p:spPr bwMode="auto">
          <a:xfrm>
            <a:off x="6365044" y="-35294"/>
            <a:ext cx="7840057" cy="699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25"/>
          <p:cNvGrpSpPr/>
          <p:nvPr/>
        </p:nvGrpSpPr>
        <p:grpSpPr>
          <a:xfrm>
            <a:off x="562089" y="2249826"/>
            <a:ext cx="5699933" cy="1329155"/>
            <a:chOff x="1234663" y="2249826"/>
            <a:chExt cx="5699933" cy="1329155"/>
          </a:xfrm>
        </p:grpSpPr>
        <p:sp>
          <p:nvSpPr>
            <p:cNvPr id="12" name="Textfeld 11"/>
            <p:cNvSpPr txBox="1"/>
            <p:nvPr/>
          </p:nvSpPr>
          <p:spPr>
            <a:xfrm>
              <a:off x="4004543" y="2739781"/>
              <a:ext cx="2169978" cy="356739"/>
            </a:xfrm>
            <a:prstGeom prst="rect">
              <a:avLst/>
            </a:prstGeom>
            <a:noFill/>
          </p:spPr>
          <p:txBody>
            <a:bodyPr wrap="square" rtlCol="0">
              <a:spAutoFit/>
            </a:bodyPr>
            <a:lstStyle/>
            <a:p>
              <a:endParaRPr lang="de-DE" dirty="0"/>
            </a:p>
          </p:txBody>
        </p:sp>
        <p:sp>
          <p:nvSpPr>
            <p:cNvPr id="20" name="Textfeld 19"/>
            <p:cNvSpPr txBox="1"/>
            <p:nvPr/>
          </p:nvSpPr>
          <p:spPr>
            <a:xfrm>
              <a:off x="1234663" y="2259923"/>
              <a:ext cx="3055493" cy="1040488"/>
            </a:xfrm>
            <a:prstGeom prst="rect">
              <a:avLst/>
            </a:prstGeom>
            <a:noFill/>
          </p:spPr>
          <p:txBody>
            <a:bodyPr wrap="square" rtlCol="0">
              <a:spAutoFit/>
            </a:bodyPr>
            <a:lstStyle/>
            <a:p>
              <a:r>
                <a:rPr lang="de-DE" dirty="0">
                  <a:solidFill>
                    <a:srgbClr val="FF0000"/>
                  </a:solidFill>
                </a:rPr>
                <a:t>Schriftliche Prüfung Theorie:</a:t>
              </a:r>
            </a:p>
            <a:p>
              <a:r>
                <a:rPr lang="de-DE" sz="1400" dirty="0"/>
                <a:t>Zentral gestellt </a:t>
              </a:r>
            </a:p>
            <a:p>
              <a:r>
                <a:rPr lang="de-DE" sz="1400" dirty="0"/>
                <a:t>90 Minuten</a:t>
              </a:r>
            </a:p>
          </p:txBody>
        </p:sp>
        <p:sp>
          <p:nvSpPr>
            <p:cNvPr id="21" name="Textfeld 20"/>
            <p:cNvSpPr txBox="1"/>
            <p:nvPr/>
          </p:nvSpPr>
          <p:spPr>
            <a:xfrm>
              <a:off x="4236462" y="2249826"/>
              <a:ext cx="2698134" cy="981032"/>
            </a:xfrm>
            <a:prstGeom prst="rect">
              <a:avLst/>
            </a:prstGeom>
            <a:noFill/>
          </p:spPr>
          <p:txBody>
            <a:bodyPr wrap="square" rtlCol="0">
              <a:spAutoFit/>
            </a:bodyPr>
            <a:lstStyle/>
            <a:p>
              <a:r>
                <a:rPr lang="de-DE" dirty="0">
                  <a:solidFill>
                    <a:srgbClr val="FF0000"/>
                  </a:solidFill>
                </a:rPr>
                <a:t>Praktische Prüfung:</a:t>
              </a:r>
            </a:p>
            <a:p>
              <a:r>
                <a:rPr lang="de-DE" sz="1400" dirty="0"/>
                <a:t>vom Kunstlehrer der Schule selbst erstellt  </a:t>
              </a:r>
            </a:p>
            <a:p>
              <a:r>
                <a:rPr lang="de-DE" sz="1400" dirty="0"/>
                <a:t>240 Minuten</a:t>
              </a:r>
            </a:p>
          </p:txBody>
        </p:sp>
        <p:sp>
          <p:nvSpPr>
            <p:cNvPr id="27" name="Geschweifte Klammer rechts 26"/>
            <p:cNvSpPr/>
            <p:nvPr/>
          </p:nvSpPr>
          <p:spPr>
            <a:xfrm rot="5400000">
              <a:off x="3611674" y="1811142"/>
              <a:ext cx="287187" cy="3248491"/>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feld 7"/>
            <p:cNvSpPr txBox="1"/>
            <p:nvPr/>
          </p:nvSpPr>
          <p:spPr>
            <a:xfrm>
              <a:off x="3660398" y="2249826"/>
              <a:ext cx="391197" cy="356739"/>
            </a:xfrm>
            <a:prstGeom prst="rect">
              <a:avLst/>
            </a:prstGeom>
            <a:noFill/>
          </p:spPr>
          <p:txBody>
            <a:bodyPr wrap="square" rtlCol="0">
              <a:spAutoFit/>
            </a:bodyPr>
            <a:lstStyle/>
            <a:p>
              <a:r>
                <a:rPr lang="de-DE" dirty="0">
                  <a:solidFill>
                    <a:srgbClr val="FF0000"/>
                  </a:solidFill>
                </a:rPr>
                <a:t>+</a:t>
              </a:r>
            </a:p>
          </p:txBody>
        </p:sp>
      </p:grpSp>
      <p:sp>
        <p:nvSpPr>
          <p:cNvPr id="23" name="Rechteckige Legende 22"/>
          <p:cNvSpPr/>
          <p:nvPr/>
        </p:nvSpPr>
        <p:spPr>
          <a:xfrm>
            <a:off x="595430" y="4797152"/>
            <a:ext cx="4494101" cy="1386298"/>
          </a:xfrm>
          <a:prstGeom prst="wedgeRectCallout">
            <a:avLst>
              <a:gd name="adj1" fmla="val 25298"/>
              <a:gd name="adj2" fmla="val -9066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632623" y="5013176"/>
            <a:ext cx="4572000" cy="923330"/>
          </a:xfrm>
          <a:prstGeom prst="rect">
            <a:avLst/>
          </a:prstGeom>
        </p:spPr>
        <p:txBody>
          <a:bodyPr>
            <a:spAutoFit/>
          </a:bodyPr>
          <a:lstStyle/>
          <a:p>
            <a:r>
              <a:rPr lang="de-DE" dirty="0">
                <a:solidFill>
                  <a:srgbClr val="FF0000"/>
                </a:solidFill>
              </a:rPr>
              <a:t>Ein sehr großer Vorteil im Fach Kunst ist, dass  die Prüfung aus zwei Teilen besteht, </a:t>
            </a:r>
          </a:p>
          <a:p>
            <a:r>
              <a:rPr lang="de-DE" dirty="0">
                <a:solidFill>
                  <a:srgbClr val="FF0000"/>
                </a:solidFill>
              </a:rPr>
              <a:t>der Schüler also zwei Chancen hat.</a:t>
            </a:r>
          </a:p>
        </p:txBody>
      </p:sp>
      <p:sp>
        <p:nvSpPr>
          <p:cNvPr id="25" name="Rechteck 24"/>
          <p:cNvSpPr/>
          <p:nvPr/>
        </p:nvSpPr>
        <p:spPr>
          <a:xfrm>
            <a:off x="624306" y="900009"/>
            <a:ext cx="3441968" cy="584775"/>
          </a:xfrm>
          <a:prstGeom prst="rect">
            <a:avLst/>
          </a:prstGeom>
        </p:spPr>
        <p:txBody>
          <a:bodyPr wrap="none">
            <a:spAutoFit/>
          </a:bodyPr>
          <a:lstStyle/>
          <a:p>
            <a:r>
              <a:rPr lang="de-DE" sz="3200" dirty="0">
                <a:solidFill>
                  <a:srgbClr val="FF0000"/>
                </a:solidFill>
              </a:rPr>
              <a:t>Abschlussprüfung</a:t>
            </a:r>
            <a:endParaRPr lang="de-DE" dirty="0"/>
          </a:p>
        </p:txBody>
      </p:sp>
    </p:spTree>
    <p:extLst>
      <p:ext uri="{BB962C8B-B14F-4D97-AF65-F5344CB8AC3E}">
        <p14:creationId xmlns:p14="http://schemas.microsoft.com/office/powerpoint/2010/main" val="201334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77" y="-1192334"/>
            <a:ext cx="6888324" cy="918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399882"/>
            <a:ext cx="5686792" cy="4133574"/>
          </a:xfrm>
          <a:prstGeom prst="teardrop">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547" y="10732"/>
            <a:ext cx="2292350"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Christina\Documents\Schule\Bilder Schule\Auswahl Jahresb\Jahresberichtbilder 2020\Gemeinschaftsarbeit, 8b, Handschmeichler aus Birnbaumhol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9961" y="10732"/>
            <a:ext cx="3857523" cy="28931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hteck 3"/>
          <p:cNvSpPr/>
          <p:nvPr/>
        </p:nvSpPr>
        <p:spPr>
          <a:xfrm>
            <a:off x="337582" y="10732"/>
            <a:ext cx="2232248" cy="7162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2000" dirty="0">
              <a:solidFill>
                <a:prstClr val="black"/>
              </a:solidFill>
            </a:endParaRPr>
          </a:p>
          <a:p>
            <a:pPr lvl="0"/>
            <a:endParaRPr lang="de-DE" sz="2000" dirty="0">
              <a:solidFill>
                <a:prstClr val="black"/>
              </a:solidFill>
            </a:endParaRPr>
          </a:p>
          <a:p>
            <a:pPr lvl="0"/>
            <a:r>
              <a:rPr lang="de-DE" sz="2000" dirty="0">
                <a:solidFill>
                  <a:prstClr val="black"/>
                </a:solidFill>
              </a:rPr>
              <a:t>Die drei Kunststunden werden durch eine Stunde Werken in den Jahrgangsstufen 7-9 ergänzt;</a:t>
            </a:r>
          </a:p>
          <a:p>
            <a:pPr lvl="0"/>
            <a:r>
              <a:rPr lang="de-DE" sz="2000" dirty="0">
                <a:solidFill>
                  <a:prstClr val="black"/>
                </a:solidFill>
              </a:rPr>
              <a:t>Arbeit mit Holz, Papier, Kunststoff, Gips, plastischen Massen und Metall.</a:t>
            </a:r>
          </a:p>
        </p:txBody>
      </p:sp>
      <p:sp>
        <p:nvSpPr>
          <p:cNvPr id="2" name="Rechteck 1"/>
          <p:cNvSpPr/>
          <p:nvPr/>
        </p:nvSpPr>
        <p:spPr>
          <a:xfrm>
            <a:off x="323528" y="335558"/>
            <a:ext cx="1589474" cy="1077218"/>
          </a:xfrm>
          <a:prstGeom prst="rect">
            <a:avLst/>
          </a:prstGeom>
        </p:spPr>
        <p:txBody>
          <a:bodyPr wrap="none">
            <a:spAutoFit/>
          </a:bodyPr>
          <a:lstStyle/>
          <a:p>
            <a:endParaRPr lang="de-DE" sz="3200" dirty="0">
              <a:solidFill>
                <a:srgbClr val="FF0000"/>
              </a:solidFill>
            </a:endParaRPr>
          </a:p>
          <a:p>
            <a:r>
              <a:rPr lang="de-DE" sz="3200" dirty="0">
                <a:solidFill>
                  <a:srgbClr val="FF0000"/>
                </a:solidFill>
              </a:rPr>
              <a:t>Werken</a:t>
            </a:r>
            <a:endParaRPr lang="de-DE" dirty="0"/>
          </a:p>
        </p:txBody>
      </p:sp>
    </p:spTree>
    <p:extLst>
      <p:ext uri="{BB962C8B-B14F-4D97-AF65-F5344CB8AC3E}">
        <p14:creationId xmlns:p14="http://schemas.microsoft.com/office/powerpoint/2010/main" val="399590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58980" y="278786"/>
            <a:ext cx="5904656" cy="584775"/>
          </a:xfrm>
          <a:prstGeom prst="rect">
            <a:avLst/>
          </a:prstGeom>
          <a:noFill/>
        </p:spPr>
        <p:txBody>
          <a:bodyPr wrap="square" rtlCol="0">
            <a:spAutoFit/>
          </a:bodyPr>
          <a:lstStyle/>
          <a:p>
            <a:pPr algn="ctr"/>
            <a:r>
              <a:rPr lang="de-DE" sz="3200" dirty="0">
                <a:solidFill>
                  <a:srgbClr val="FF0000"/>
                </a:solidFill>
              </a:rPr>
              <a:t>Stundentafel</a:t>
            </a:r>
          </a:p>
        </p:txBody>
      </p:sp>
      <p:graphicFrame>
        <p:nvGraphicFramePr>
          <p:cNvPr id="17" name="Tabelle 16"/>
          <p:cNvGraphicFramePr>
            <a:graphicFrameLocks noGrp="1"/>
          </p:cNvGraphicFramePr>
          <p:nvPr>
            <p:extLst>
              <p:ext uri="{D42A27DB-BD31-4B8C-83A1-F6EECF244321}">
                <p14:modId xmlns:p14="http://schemas.microsoft.com/office/powerpoint/2010/main" val="1522036671"/>
              </p:ext>
            </p:extLst>
          </p:nvPr>
        </p:nvGraphicFramePr>
        <p:xfrm>
          <a:off x="2051724" y="984055"/>
          <a:ext cx="4320476" cy="6217436"/>
        </p:xfrm>
        <a:graphic>
          <a:graphicData uri="http://schemas.openxmlformats.org/drawingml/2006/table">
            <a:tbl>
              <a:tblPr/>
              <a:tblGrid>
                <a:gridCol w="90994">
                  <a:extLst>
                    <a:ext uri="{9D8B030D-6E8A-4147-A177-3AD203B41FA5}">
                      <a16:colId xmlns:a16="http://schemas.microsoft.com/office/drawing/2014/main" val="20000"/>
                    </a:ext>
                  </a:extLst>
                </a:gridCol>
                <a:gridCol w="989122">
                  <a:extLst>
                    <a:ext uri="{9D8B030D-6E8A-4147-A177-3AD203B41FA5}">
                      <a16:colId xmlns:a16="http://schemas.microsoft.com/office/drawing/2014/main" val="20001"/>
                    </a:ext>
                  </a:extLst>
                </a:gridCol>
                <a:gridCol w="309511">
                  <a:extLst>
                    <a:ext uri="{9D8B030D-6E8A-4147-A177-3AD203B41FA5}">
                      <a16:colId xmlns:a16="http://schemas.microsoft.com/office/drawing/2014/main" val="20002"/>
                    </a:ext>
                  </a:extLst>
                </a:gridCol>
                <a:gridCol w="463209">
                  <a:extLst>
                    <a:ext uri="{9D8B030D-6E8A-4147-A177-3AD203B41FA5}">
                      <a16:colId xmlns:a16="http://schemas.microsoft.com/office/drawing/2014/main" val="20003"/>
                    </a:ext>
                  </a:extLst>
                </a:gridCol>
                <a:gridCol w="463209">
                  <a:extLst>
                    <a:ext uri="{9D8B030D-6E8A-4147-A177-3AD203B41FA5}">
                      <a16:colId xmlns:a16="http://schemas.microsoft.com/office/drawing/2014/main" val="20004"/>
                    </a:ext>
                  </a:extLst>
                </a:gridCol>
                <a:gridCol w="463209">
                  <a:extLst>
                    <a:ext uri="{9D8B030D-6E8A-4147-A177-3AD203B41FA5}">
                      <a16:colId xmlns:a16="http://schemas.microsoft.com/office/drawing/2014/main" val="20005"/>
                    </a:ext>
                  </a:extLst>
                </a:gridCol>
                <a:gridCol w="463209">
                  <a:extLst>
                    <a:ext uri="{9D8B030D-6E8A-4147-A177-3AD203B41FA5}">
                      <a16:colId xmlns:a16="http://schemas.microsoft.com/office/drawing/2014/main" val="20006"/>
                    </a:ext>
                  </a:extLst>
                </a:gridCol>
                <a:gridCol w="463209">
                  <a:extLst>
                    <a:ext uri="{9D8B030D-6E8A-4147-A177-3AD203B41FA5}">
                      <a16:colId xmlns:a16="http://schemas.microsoft.com/office/drawing/2014/main" val="20007"/>
                    </a:ext>
                  </a:extLst>
                </a:gridCol>
                <a:gridCol w="614804">
                  <a:extLst>
                    <a:ext uri="{9D8B030D-6E8A-4147-A177-3AD203B41FA5}">
                      <a16:colId xmlns:a16="http://schemas.microsoft.com/office/drawing/2014/main" val="20008"/>
                    </a:ext>
                  </a:extLst>
                </a:gridCol>
              </a:tblGrid>
              <a:tr h="417197">
                <a:tc gridSpan="2">
                  <a:txBody>
                    <a:bodyPr/>
                    <a:lstStyle/>
                    <a:p>
                      <a:pPr algn="l" fontAlgn="ctr"/>
                      <a:r>
                        <a:rPr lang="de-DE" sz="600" dirty="0">
                          <a:effectLst/>
                        </a:rPr>
                        <a:t>Unterrichtsfach</a:t>
                      </a:r>
                    </a:p>
                  </a:txBody>
                  <a:tcPr marL="32797" marR="32797" marT="16398" marB="16398" anchor="ctr">
                    <a:lnL>
                      <a:noFill/>
                    </a:lnL>
                    <a:lnR>
                      <a:noFill/>
                    </a:lnR>
                    <a:lnT>
                      <a:noFill/>
                    </a:lnT>
                    <a:lnB>
                      <a:noFill/>
                    </a:lnB>
                  </a:tcPr>
                </a:tc>
                <a:tc hMerge="1">
                  <a:txBody>
                    <a:bodyPr/>
                    <a:lstStyle/>
                    <a:p>
                      <a:endParaRPr lang="de-DE"/>
                    </a:p>
                  </a:txBody>
                  <a:tcPr/>
                </a:tc>
                <a:tc gridSpan="6">
                  <a:txBody>
                    <a:bodyPr/>
                    <a:lstStyle/>
                    <a:p>
                      <a:pPr algn="ctr" fontAlgn="ctr"/>
                      <a:r>
                        <a:rPr lang="de-DE" sz="600" dirty="0">
                          <a:effectLst/>
                        </a:rPr>
                        <a:t>Jahrgangsstufe</a:t>
                      </a:r>
                    </a:p>
                  </a:txBody>
                  <a:tcPr marL="32797" marR="32797" marT="16398" marB="16398" anchor="ctr">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fontAlgn="ctr"/>
                      <a:r>
                        <a:rPr lang="de-DE" sz="600">
                          <a:effectLst/>
                        </a:rPr>
                        <a:t>Gesamtstunden</a:t>
                      </a:r>
                    </a:p>
                  </a:txBody>
                  <a:tcPr marL="32797" marR="32797" marT="16398" marB="16398" anchor="ctr">
                    <a:lnL>
                      <a:noFill/>
                    </a:lnL>
                    <a:lnR>
                      <a:noFill/>
                    </a:lnR>
                    <a:lnT>
                      <a:noFill/>
                    </a:lnT>
                    <a:lnB>
                      <a:noFill/>
                    </a:lnB>
                  </a:tcPr>
                </a:tc>
                <a:extLst>
                  <a:ext uri="{0D108BD9-81ED-4DB2-BD59-A6C34878D82A}">
                    <a16:rowId xmlns:a16="http://schemas.microsoft.com/office/drawing/2014/main" val="10000"/>
                  </a:ext>
                </a:extLst>
              </a:tr>
              <a:tr h="292038">
                <a:tc gridSpan="2">
                  <a:txBody>
                    <a:bodyPr/>
                    <a:lstStyle/>
                    <a:p>
                      <a:pPr algn="l" fontAlgn="ctr"/>
                      <a:br>
                        <a:rPr lang="de-DE" sz="600">
                          <a:effectLst/>
                        </a:rPr>
                      </a:br>
                      <a:endParaRPr lang="de-DE" sz="600">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5</a:t>
                      </a:r>
                    </a:p>
                  </a:txBody>
                  <a:tcPr marL="32797" marR="32797" marT="16398" marB="16398" anchor="ctr">
                    <a:lnL>
                      <a:noFill/>
                    </a:lnL>
                    <a:lnR>
                      <a:noFill/>
                    </a:lnR>
                    <a:lnT>
                      <a:noFill/>
                    </a:lnT>
                    <a:lnB>
                      <a:noFill/>
                    </a:lnB>
                  </a:tcPr>
                </a:tc>
                <a:tc>
                  <a:txBody>
                    <a:bodyPr/>
                    <a:lstStyle/>
                    <a:p>
                      <a:pPr algn="ctr" fontAlgn="ctr"/>
                      <a:r>
                        <a:rPr lang="de-DE" sz="600">
                          <a:effectLst/>
                        </a:rPr>
                        <a:t>6</a:t>
                      </a:r>
                    </a:p>
                  </a:txBody>
                  <a:tcPr marL="32797" marR="32797" marT="16398" marB="16398" anchor="ctr">
                    <a:lnL>
                      <a:noFill/>
                    </a:lnL>
                    <a:lnR>
                      <a:noFill/>
                    </a:lnR>
                    <a:lnT>
                      <a:noFill/>
                    </a:lnT>
                    <a:lnB>
                      <a:noFill/>
                    </a:lnB>
                  </a:tcPr>
                </a:tc>
                <a:tc>
                  <a:txBody>
                    <a:bodyPr/>
                    <a:lstStyle/>
                    <a:p>
                      <a:pPr algn="ctr" fontAlgn="ctr"/>
                      <a:r>
                        <a:rPr lang="de-DE" sz="600">
                          <a:effectLst/>
                        </a:rPr>
                        <a:t>7</a:t>
                      </a:r>
                    </a:p>
                  </a:txBody>
                  <a:tcPr marL="32797" marR="32797" marT="16398" marB="16398" anchor="ctr">
                    <a:lnL>
                      <a:noFill/>
                    </a:lnL>
                    <a:lnR>
                      <a:noFill/>
                    </a:lnR>
                    <a:lnT>
                      <a:noFill/>
                    </a:lnT>
                    <a:lnB>
                      <a:noFill/>
                    </a:lnB>
                  </a:tcPr>
                </a:tc>
                <a:tc>
                  <a:txBody>
                    <a:bodyPr/>
                    <a:lstStyle/>
                    <a:p>
                      <a:pPr algn="ctr" fontAlgn="ctr"/>
                      <a:r>
                        <a:rPr lang="de-DE" sz="600">
                          <a:effectLst/>
                        </a:rPr>
                        <a:t>8</a:t>
                      </a:r>
                    </a:p>
                  </a:txBody>
                  <a:tcPr marL="32797" marR="32797" marT="16398" marB="16398" anchor="ctr">
                    <a:lnL>
                      <a:noFill/>
                    </a:lnL>
                    <a:lnR>
                      <a:noFill/>
                    </a:lnR>
                    <a:lnT>
                      <a:noFill/>
                    </a:lnT>
                    <a:lnB>
                      <a:noFill/>
                    </a:lnB>
                  </a:tcPr>
                </a:tc>
                <a:tc>
                  <a:txBody>
                    <a:bodyPr/>
                    <a:lstStyle/>
                    <a:p>
                      <a:pPr algn="ctr" fontAlgn="ctr"/>
                      <a:r>
                        <a:rPr lang="de-DE" sz="600">
                          <a:effectLst/>
                        </a:rPr>
                        <a:t>9</a:t>
                      </a:r>
                    </a:p>
                  </a:txBody>
                  <a:tcPr marL="32797" marR="32797" marT="16398" marB="16398" anchor="ctr">
                    <a:lnL>
                      <a:noFill/>
                    </a:lnL>
                    <a:lnR>
                      <a:noFill/>
                    </a:lnR>
                    <a:lnT>
                      <a:noFill/>
                    </a:lnT>
                    <a:lnB>
                      <a:noFill/>
                    </a:lnB>
                  </a:tcPr>
                </a:tc>
                <a:tc>
                  <a:txBody>
                    <a:bodyPr/>
                    <a:lstStyle/>
                    <a:p>
                      <a:pPr algn="ctr" fontAlgn="ctr"/>
                      <a:r>
                        <a:rPr lang="de-DE" sz="600">
                          <a:effectLst/>
                        </a:rPr>
                        <a:t>10</a:t>
                      </a:r>
                    </a:p>
                  </a:txBody>
                  <a:tcPr marL="32797" marR="32797" marT="16398" marB="16398" anchor="ctr">
                    <a:lnL>
                      <a:noFill/>
                    </a:lnL>
                    <a:lnR>
                      <a:noFill/>
                    </a:lnR>
                    <a:lnT>
                      <a:noFill/>
                    </a:lnT>
                    <a:lnB>
                      <a:noFill/>
                    </a:lnB>
                  </a:tcPr>
                </a:tc>
                <a:tc>
                  <a:txBody>
                    <a:bodyPr/>
                    <a:lstStyle/>
                    <a:p>
                      <a:pPr algn="ctr" fontAlgn="ctr"/>
                      <a:br>
                        <a:rPr lang="de-DE" sz="600" dirty="0">
                          <a:effectLst/>
                        </a:rPr>
                      </a:br>
                      <a:endParaRPr lang="de-DE" sz="600" dirty="0">
                        <a:effectLst/>
                      </a:endParaRPr>
                    </a:p>
                  </a:txBody>
                  <a:tcPr marL="32797" marR="32797" marT="16398" marB="16398" anchor="ctr">
                    <a:lnL>
                      <a:noFill/>
                    </a:lnL>
                    <a:lnR>
                      <a:noFill/>
                    </a:lnR>
                    <a:lnT>
                      <a:noFill/>
                    </a:lnT>
                    <a:lnB>
                      <a:noFill/>
                    </a:lnB>
                  </a:tcPr>
                </a:tc>
                <a:extLst>
                  <a:ext uri="{0D108BD9-81ED-4DB2-BD59-A6C34878D82A}">
                    <a16:rowId xmlns:a16="http://schemas.microsoft.com/office/drawing/2014/main" val="10001"/>
                  </a:ext>
                </a:extLst>
              </a:tr>
              <a:tr h="292038">
                <a:tc gridSpan="2">
                  <a:txBody>
                    <a:bodyPr/>
                    <a:lstStyle/>
                    <a:p>
                      <a:pPr algn="l" fontAlgn="ctr"/>
                      <a:r>
                        <a:rPr lang="de-DE" sz="600" dirty="0">
                          <a:effectLst/>
                        </a:rPr>
                        <a:t>Religionslehre/Ethik</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12</a:t>
                      </a:r>
                    </a:p>
                  </a:txBody>
                  <a:tcPr marL="32797" marR="32797" marT="16398" marB="16398" anchor="ctr">
                    <a:lnL>
                      <a:noFill/>
                    </a:lnL>
                    <a:lnR>
                      <a:noFill/>
                    </a:lnR>
                    <a:lnT>
                      <a:noFill/>
                    </a:lnT>
                    <a:lnB>
                      <a:noFill/>
                    </a:lnB>
                  </a:tcPr>
                </a:tc>
                <a:extLst>
                  <a:ext uri="{0D108BD9-81ED-4DB2-BD59-A6C34878D82A}">
                    <a16:rowId xmlns:a16="http://schemas.microsoft.com/office/drawing/2014/main" val="10002"/>
                  </a:ext>
                </a:extLst>
              </a:tr>
              <a:tr h="166879">
                <a:tc gridSpan="2">
                  <a:txBody>
                    <a:bodyPr/>
                    <a:lstStyle/>
                    <a:p>
                      <a:pPr algn="l" fontAlgn="ctr"/>
                      <a:r>
                        <a:rPr lang="de-DE" sz="600" dirty="0">
                          <a:effectLst/>
                        </a:rPr>
                        <a:t>Deutsch</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5</a:t>
                      </a:r>
                    </a:p>
                  </a:txBody>
                  <a:tcPr marL="32797" marR="32797" marT="16398" marB="16398" anchor="ctr">
                    <a:lnL>
                      <a:noFill/>
                    </a:lnL>
                    <a:lnR>
                      <a:noFill/>
                    </a:lnR>
                    <a:lnT>
                      <a:noFill/>
                    </a:lnT>
                    <a:lnB>
                      <a:noFill/>
                    </a:lnB>
                  </a:tcPr>
                </a:tc>
                <a:tc>
                  <a:txBody>
                    <a:bodyPr/>
                    <a:lstStyle/>
                    <a:p>
                      <a:pPr algn="ctr" fontAlgn="ctr"/>
                      <a:r>
                        <a:rPr lang="de-DE" sz="600">
                          <a:effectLst/>
                        </a:rPr>
                        <a:t>5</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26</a:t>
                      </a:r>
                    </a:p>
                  </a:txBody>
                  <a:tcPr marL="32797" marR="32797" marT="16398" marB="16398" anchor="ctr">
                    <a:lnL>
                      <a:noFill/>
                    </a:lnL>
                    <a:lnR>
                      <a:noFill/>
                    </a:lnR>
                    <a:lnT>
                      <a:noFill/>
                    </a:lnT>
                    <a:lnB>
                      <a:noFill/>
                    </a:lnB>
                  </a:tcPr>
                </a:tc>
                <a:extLst>
                  <a:ext uri="{0D108BD9-81ED-4DB2-BD59-A6C34878D82A}">
                    <a16:rowId xmlns:a16="http://schemas.microsoft.com/office/drawing/2014/main" val="10003"/>
                  </a:ext>
                </a:extLst>
              </a:tr>
              <a:tr h="166879">
                <a:tc gridSpan="2">
                  <a:txBody>
                    <a:bodyPr/>
                    <a:lstStyle/>
                    <a:p>
                      <a:pPr algn="l" fontAlgn="ctr"/>
                      <a:r>
                        <a:rPr lang="de-DE" sz="600" dirty="0">
                          <a:effectLst/>
                        </a:rPr>
                        <a:t>Englisch</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dirty="0">
                          <a:effectLst/>
                        </a:rPr>
                        <a:t>5</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3</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24</a:t>
                      </a:r>
                    </a:p>
                  </a:txBody>
                  <a:tcPr marL="32797" marR="32797" marT="16398" marB="16398" anchor="ctr">
                    <a:lnL>
                      <a:noFill/>
                    </a:lnL>
                    <a:lnR>
                      <a:noFill/>
                    </a:lnR>
                    <a:lnT>
                      <a:noFill/>
                    </a:lnT>
                    <a:lnB>
                      <a:noFill/>
                    </a:lnB>
                  </a:tcPr>
                </a:tc>
                <a:extLst>
                  <a:ext uri="{0D108BD9-81ED-4DB2-BD59-A6C34878D82A}">
                    <a16:rowId xmlns:a16="http://schemas.microsoft.com/office/drawing/2014/main" val="10004"/>
                  </a:ext>
                </a:extLst>
              </a:tr>
              <a:tr h="166879">
                <a:tc gridSpan="2">
                  <a:txBody>
                    <a:bodyPr/>
                    <a:lstStyle/>
                    <a:p>
                      <a:pPr algn="l" fontAlgn="ctr"/>
                      <a:r>
                        <a:rPr lang="de-DE" sz="600">
                          <a:effectLst/>
                        </a:rPr>
                        <a:t>Geschichte</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dirty="0">
                          <a:effectLst/>
                        </a:rPr>
                        <a:t>-</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10</a:t>
                      </a:r>
                    </a:p>
                  </a:txBody>
                  <a:tcPr marL="32797" marR="32797" marT="16398" marB="16398" anchor="ctr">
                    <a:lnL>
                      <a:noFill/>
                    </a:lnL>
                    <a:lnR>
                      <a:noFill/>
                    </a:lnR>
                    <a:lnT>
                      <a:noFill/>
                    </a:lnT>
                    <a:lnB>
                      <a:noFill/>
                    </a:lnB>
                  </a:tcPr>
                </a:tc>
                <a:extLst>
                  <a:ext uri="{0D108BD9-81ED-4DB2-BD59-A6C34878D82A}">
                    <a16:rowId xmlns:a16="http://schemas.microsoft.com/office/drawing/2014/main" val="10005"/>
                  </a:ext>
                </a:extLst>
              </a:tr>
              <a:tr h="166879">
                <a:tc gridSpan="2">
                  <a:txBody>
                    <a:bodyPr/>
                    <a:lstStyle/>
                    <a:p>
                      <a:pPr algn="l" fontAlgn="ctr"/>
                      <a:r>
                        <a:rPr lang="de-DE" sz="600">
                          <a:effectLst/>
                        </a:rPr>
                        <a:t>Geographie</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dirty="0">
                          <a:effectLst/>
                        </a:rPr>
                        <a:t>-</a:t>
                      </a:r>
                    </a:p>
                  </a:txBody>
                  <a:tcPr marL="32797" marR="32797" marT="16398" marB="16398" anchor="ctr">
                    <a:lnL>
                      <a:noFill/>
                    </a:lnL>
                    <a:lnR>
                      <a:noFill/>
                    </a:lnR>
                    <a:lnT>
                      <a:noFill/>
                    </a:lnT>
                    <a:lnB>
                      <a:noFill/>
                    </a:lnB>
                  </a:tcPr>
                </a:tc>
                <a:tc>
                  <a:txBody>
                    <a:bodyPr/>
                    <a:lstStyle/>
                    <a:p>
                      <a:pPr algn="ctr" fontAlgn="ctr"/>
                      <a:r>
                        <a:rPr lang="de-DE" sz="600" dirty="0">
                          <a:effectLst/>
                        </a:rPr>
                        <a:t>9</a:t>
                      </a:r>
                    </a:p>
                  </a:txBody>
                  <a:tcPr marL="32797" marR="32797" marT="16398" marB="16398" anchor="ctr">
                    <a:lnL>
                      <a:noFill/>
                    </a:lnL>
                    <a:lnR>
                      <a:noFill/>
                    </a:lnR>
                    <a:lnT>
                      <a:noFill/>
                    </a:lnT>
                    <a:lnB>
                      <a:noFill/>
                    </a:lnB>
                  </a:tcPr>
                </a:tc>
                <a:extLst>
                  <a:ext uri="{0D108BD9-81ED-4DB2-BD59-A6C34878D82A}">
                    <a16:rowId xmlns:a16="http://schemas.microsoft.com/office/drawing/2014/main" val="10006"/>
                  </a:ext>
                </a:extLst>
              </a:tr>
              <a:tr h="166879">
                <a:tc gridSpan="2">
                  <a:txBody>
                    <a:bodyPr/>
                    <a:lstStyle/>
                    <a:p>
                      <a:pPr algn="l" fontAlgn="ctr"/>
                      <a:r>
                        <a:rPr lang="de-DE" sz="600">
                          <a:effectLst/>
                        </a:rPr>
                        <a:t>Sozialkunde</a:t>
                      </a:r>
                      <a:r>
                        <a:rPr lang="de-DE" sz="600" baseline="30000">
                          <a:effectLst/>
                          <a:hlinkClick r:id="rId2" action="ppaction://hlinkfile"/>
                        </a:rPr>
                        <a:t>2)</a:t>
                      </a:r>
                      <a:endParaRPr lang="de-DE" sz="600">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extLst>
                  <a:ext uri="{0D108BD9-81ED-4DB2-BD59-A6C34878D82A}">
                    <a16:rowId xmlns:a16="http://schemas.microsoft.com/office/drawing/2014/main" val="10007"/>
                  </a:ext>
                </a:extLst>
              </a:tr>
              <a:tr h="292038">
                <a:tc gridSpan="2">
                  <a:txBody>
                    <a:bodyPr/>
                    <a:lstStyle/>
                    <a:p>
                      <a:pPr algn="l" fontAlgn="ctr"/>
                      <a:r>
                        <a:rPr lang="de-DE" sz="1400" dirty="0">
                          <a:solidFill>
                            <a:srgbClr val="0070C0"/>
                          </a:solidFill>
                          <a:effectLst/>
                        </a:rPr>
                        <a:t>Wirtschaft und Recht</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1400" dirty="0">
                          <a:solidFill>
                            <a:srgbClr val="0070C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2</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2</a:t>
                      </a:r>
                    </a:p>
                  </a:txBody>
                  <a:tcPr marL="32797" marR="32797" marT="16398" marB="16398" anchor="ctr">
                    <a:lnL>
                      <a:noFill/>
                    </a:lnL>
                    <a:lnR>
                      <a:noFill/>
                    </a:lnR>
                    <a:lnT>
                      <a:noFill/>
                    </a:lnT>
                    <a:lnB>
                      <a:noFill/>
                    </a:lnB>
                  </a:tcPr>
                </a:tc>
                <a:extLst>
                  <a:ext uri="{0D108BD9-81ED-4DB2-BD59-A6C34878D82A}">
                    <a16:rowId xmlns:a16="http://schemas.microsoft.com/office/drawing/2014/main" val="10008"/>
                  </a:ext>
                </a:extLst>
              </a:tr>
              <a:tr h="166879">
                <a:tc gridSpan="2">
                  <a:txBody>
                    <a:bodyPr/>
                    <a:lstStyle/>
                    <a:p>
                      <a:pPr algn="l" fontAlgn="ctr"/>
                      <a:r>
                        <a:rPr lang="de-DE" sz="600" dirty="0">
                          <a:effectLst/>
                        </a:rPr>
                        <a:t>Mathematik</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dirty="0">
                          <a:effectLst/>
                        </a:rPr>
                        <a:t>5</a:t>
                      </a:r>
                    </a:p>
                  </a:txBody>
                  <a:tcPr marL="32797" marR="32797" marT="16398" marB="16398" anchor="ctr">
                    <a:lnL>
                      <a:noFill/>
                    </a:lnL>
                    <a:lnR>
                      <a:noFill/>
                    </a:lnR>
                    <a:lnT>
                      <a:noFill/>
                    </a:lnT>
                    <a:lnB>
                      <a:noFill/>
                    </a:lnB>
                  </a:tcPr>
                </a:tc>
                <a:tc>
                  <a:txBody>
                    <a:bodyPr/>
                    <a:lstStyle/>
                    <a:p>
                      <a:pPr algn="ctr" fontAlgn="ctr"/>
                      <a:r>
                        <a:rPr lang="de-DE" sz="600" dirty="0">
                          <a:effectLst/>
                        </a:rPr>
                        <a:t>5</a:t>
                      </a:r>
                    </a:p>
                  </a:txBody>
                  <a:tcPr marL="32797" marR="32797" marT="16398" marB="16398" anchor="ctr">
                    <a:lnL>
                      <a:noFill/>
                    </a:lnL>
                    <a:lnR>
                      <a:noFill/>
                    </a:lnR>
                    <a:lnT>
                      <a:noFill/>
                    </a:lnT>
                    <a:lnB>
                      <a:noFill/>
                    </a:lnB>
                  </a:tcPr>
                </a:tc>
                <a:tc>
                  <a:txBody>
                    <a:bodyPr/>
                    <a:lstStyle/>
                    <a:p>
                      <a:pPr algn="ctr" fontAlgn="ctr"/>
                      <a:r>
                        <a:rPr lang="de-DE" sz="600">
                          <a:effectLst/>
                        </a:rPr>
                        <a:t>3</a:t>
                      </a:r>
                    </a:p>
                  </a:txBody>
                  <a:tcPr marL="32797" marR="32797" marT="16398" marB="16398" anchor="ctr">
                    <a:lnL>
                      <a:noFill/>
                    </a:lnL>
                    <a:lnR>
                      <a:noFill/>
                    </a:lnR>
                    <a:lnT>
                      <a:noFill/>
                    </a:lnT>
                    <a:lnB>
                      <a:noFill/>
                    </a:lnB>
                  </a:tcPr>
                </a:tc>
                <a:tc>
                  <a:txBody>
                    <a:bodyPr/>
                    <a:lstStyle/>
                    <a:p>
                      <a:pPr algn="ctr" fontAlgn="ctr"/>
                      <a:r>
                        <a:rPr lang="de-DE" sz="600">
                          <a:effectLst/>
                        </a:rPr>
                        <a:t>3</a:t>
                      </a:r>
                    </a:p>
                  </a:txBody>
                  <a:tcPr marL="32797" marR="32797" marT="16398" marB="16398" anchor="ctr">
                    <a:lnL>
                      <a:noFill/>
                    </a:lnL>
                    <a:lnR>
                      <a:noFill/>
                    </a:lnR>
                    <a:lnT>
                      <a:noFill/>
                    </a:lnT>
                    <a:lnB>
                      <a:noFill/>
                    </a:lnB>
                  </a:tcPr>
                </a:tc>
                <a:tc>
                  <a:txBody>
                    <a:bodyPr/>
                    <a:lstStyle/>
                    <a:p>
                      <a:pPr algn="ctr" fontAlgn="ctr"/>
                      <a:r>
                        <a:rPr lang="de-DE" sz="600">
                          <a:effectLst/>
                        </a:rPr>
                        <a:t>3</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tc>
                  <a:txBody>
                    <a:bodyPr/>
                    <a:lstStyle/>
                    <a:p>
                      <a:pPr algn="ctr" fontAlgn="ctr"/>
                      <a:r>
                        <a:rPr lang="de-DE" sz="600">
                          <a:effectLst/>
                        </a:rPr>
                        <a:t>23</a:t>
                      </a:r>
                    </a:p>
                  </a:txBody>
                  <a:tcPr marL="32797" marR="32797" marT="16398" marB="16398" anchor="ctr">
                    <a:lnL>
                      <a:noFill/>
                    </a:lnL>
                    <a:lnR>
                      <a:noFill/>
                    </a:lnR>
                    <a:lnT>
                      <a:noFill/>
                    </a:lnT>
                    <a:lnB>
                      <a:noFill/>
                    </a:lnB>
                  </a:tcPr>
                </a:tc>
                <a:extLst>
                  <a:ext uri="{0D108BD9-81ED-4DB2-BD59-A6C34878D82A}">
                    <a16:rowId xmlns:a16="http://schemas.microsoft.com/office/drawing/2014/main" val="10009"/>
                  </a:ext>
                </a:extLst>
              </a:tr>
              <a:tr h="166879">
                <a:tc gridSpan="2">
                  <a:txBody>
                    <a:bodyPr/>
                    <a:lstStyle/>
                    <a:p>
                      <a:pPr algn="l" fontAlgn="ctr"/>
                      <a:r>
                        <a:rPr lang="de-DE" sz="600">
                          <a:effectLst/>
                        </a:rPr>
                        <a:t>Physik</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dirty="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6</a:t>
                      </a:r>
                    </a:p>
                  </a:txBody>
                  <a:tcPr marL="32797" marR="32797" marT="16398" marB="16398" anchor="ctr">
                    <a:lnL>
                      <a:noFill/>
                    </a:lnL>
                    <a:lnR>
                      <a:noFill/>
                    </a:lnR>
                    <a:lnT>
                      <a:noFill/>
                    </a:lnT>
                    <a:lnB>
                      <a:noFill/>
                    </a:lnB>
                  </a:tcPr>
                </a:tc>
                <a:extLst>
                  <a:ext uri="{0D108BD9-81ED-4DB2-BD59-A6C34878D82A}">
                    <a16:rowId xmlns:a16="http://schemas.microsoft.com/office/drawing/2014/main" val="10010"/>
                  </a:ext>
                </a:extLst>
              </a:tr>
              <a:tr h="166879">
                <a:tc gridSpan="2">
                  <a:txBody>
                    <a:bodyPr/>
                    <a:lstStyle/>
                    <a:p>
                      <a:pPr algn="l" fontAlgn="ctr"/>
                      <a:r>
                        <a:rPr lang="de-DE" sz="600">
                          <a:effectLst/>
                        </a:rPr>
                        <a:t>Chemie</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4</a:t>
                      </a:r>
                    </a:p>
                  </a:txBody>
                  <a:tcPr marL="32797" marR="32797" marT="16398" marB="16398" anchor="ctr">
                    <a:lnL>
                      <a:noFill/>
                    </a:lnL>
                    <a:lnR>
                      <a:noFill/>
                    </a:lnR>
                    <a:lnT>
                      <a:noFill/>
                    </a:lnT>
                    <a:lnB>
                      <a:noFill/>
                    </a:lnB>
                  </a:tcPr>
                </a:tc>
                <a:extLst>
                  <a:ext uri="{0D108BD9-81ED-4DB2-BD59-A6C34878D82A}">
                    <a16:rowId xmlns:a16="http://schemas.microsoft.com/office/drawing/2014/main" val="10011"/>
                  </a:ext>
                </a:extLst>
              </a:tr>
              <a:tr h="166879">
                <a:tc gridSpan="2">
                  <a:txBody>
                    <a:bodyPr/>
                    <a:lstStyle/>
                    <a:p>
                      <a:pPr algn="l" fontAlgn="ctr"/>
                      <a:r>
                        <a:rPr lang="de-DE" sz="600">
                          <a:effectLst/>
                        </a:rPr>
                        <a:t>Biologie</a:t>
                      </a:r>
                      <a:r>
                        <a:rPr lang="de-DE" sz="600" baseline="30000">
                          <a:effectLst/>
                          <a:hlinkClick r:id="rId3" action="ppaction://hlinkfile"/>
                        </a:rPr>
                        <a:t>3)</a:t>
                      </a:r>
                      <a:endParaRPr lang="de-DE" sz="600">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9</a:t>
                      </a:r>
                    </a:p>
                  </a:txBody>
                  <a:tcPr marL="32797" marR="32797" marT="16398" marB="16398" anchor="ctr">
                    <a:lnL>
                      <a:noFill/>
                    </a:lnL>
                    <a:lnR>
                      <a:noFill/>
                    </a:lnR>
                    <a:lnT>
                      <a:noFill/>
                    </a:lnT>
                    <a:lnB>
                      <a:noFill/>
                    </a:lnB>
                  </a:tcPr>
                </a:tc>
                <a:extLst>
                  <a:ext uri="{0D108BD9-81ED-4DB2-BD59-A6C34878D82A}">
                    <a16:rowId xmlns:a16="http://schemas.microsoft.com/office/drawing/2014/main" val="10012"/>
                  </a:ext>
                </a:extLst>
              </a:tr>
              <a:tr h="166879">
                <a:tc gridSpan="2">
                  <a:txBody>
                    <a:bodyPr/>
                    <a:lstStyle/>
                    <a:p>
                      <a:pPr algn="l" fontAlgn="ctr"/>
                      <a:r>
                        <a:rPr lang="de-DE" sz="1400" dirty="0">
                          <a:solidFill>
                            <a:srgbClr val="FF0000"/>
                          </a:solidFill>
                          <a:effectLst/>
                        </a:rPr>
                        <a:t>Wahlpflicht-fach </a:t>
                      </a:r>
                      <a:r>
                        <a:rPr lang="de-DE" sz="1400" dirty="0" err="1">
                          <a:solidFill>
                            <a:srgbClr val="FF0000"/>
                          </a:solidFill>
                          <a:effectLst/>
                        </a:rPr>
                        <a:t>IIIb</a:t>
                      </a:r>
                      <a:endParaRPr lang="de-DE" sz="1400" dirty="0">
                        <a:solidFill>
                          <a:srgbClr val="FF0000"/>
                        </a:solidFill>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1400" dirty="0">
                          <a:solidFill>
                            <a:srgbClr val="FF000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3</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3</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3</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3</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12</a:t>
                      </a:r>
                    </a:p>
                  </a:txBody>
                  <a:tcPr marL="32797" marR="32797" marT="16398" marB="16398" anchor="ctr">
                    <a:lnL>
                      <a:noFill/>
                    </a:lnL>
                    <a:lnR>
                      <a:noFill/>
                    </a:lnR>
                    <a:lnT>
                      <a:noFill/>
                    </a:lnT>
                    <a:lnB>
                      <a:noFill/>
                    </a:lnB>
                  </a:tcPr>
                </a:tc>
                <a:extLst>
                  <a:ext uri="{0D108BD9-81ED-4DB2-BD59-A6C34878D82A}">
                    <a16:rowId xmlns:a16="http://schemas.microsoft.com/office/drawing/2014/main" val="10013"/>
                  </a:ext>
                </a:extLst>
              </a:tr>
              <a:tr h="1042993">
                <a:tc gridSpan="2">
                  <a:txBody>
                    <a:bodyPr/>
                    <a:lstStyle/>
                    <a:p>
                      <a:pPr algn="l" fontAlgn="ctr"/>
                      <a:r>
                        <a:rPr lang="de-DE" sz="1400" dirty="0">
                          <a:solidFill>
                            <a:srgbClr val="0070C0"/>
                          </a:solidFill>
                          <a:effectLst/>
                        </a:rPr>
                        <a:t>Informations-technologie</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1400" baseline="30000" dirty="0">
                          <a:solidFill>
                            <a:srgbClr val="0070C0"/>
                          </a:solidFill>
                          <a:effectLst/>
                        </a:rPr>
                        <a:t>-</a:t>
                      </a:r>
                      <a:endParaRPr lang="de-DE" sz="1400" dirty="0">
                        <a:solidFill>
                          <a:srgbClr val="0070C0"/>
                        </a:solidFill>
                        <a:effectLst/>
                      </a:endParaRPr>
                    </a:p>
                  </a:txBody>
                  <a:tcPr marL="32797" marR="32797" marT="16398" marB="16398" anchor="ctr">
                    <a:lnL>
                      <a:noFill/>
                    </a:lnL>
                    <a:lnR>
                      <a:noFill/>
                    </a:lnR>
                    <a:lnT>
                      <a:noFill/>
                    </a:lnT>
                    <a:lnB>
                      <a:noFill/>
                    </a:lnB>
                  </a:tcPr>
                </a:tc>
                <a:tc>
                  <a:txBody>
                    <a:bodyPr/>
                    <a:lstStyle/>
                    <a:p>
                      <a:pPr algn="ctr" fontAlgn="ctr"/>
                      <a:r>
                        <a:rPr lang="de-DE" sz="1400" baseline="30000" dirty="0">
                          <a:solidFill>
                            <a:srgbClr val="0070C0"/>
                          </a:solidFill>
                          <a:effectLst/>
                        </a:rPr>
                        <a:t>1</a:t>
                      </a:r>
                      <a:endParaRPr lang="de-DE" sz="1400" dirty="0">
                        <a:solidFill>
                          <a:srgbClr val="0070C0"/>
                        </a:solidFill>
                        <a:effectLst/>
                      </a:endParaRPr>
                    </a:p>
                  </a:txBody>
                  <a:tcPr marL="32797" marR="32797" marT="16398" marB="16398" anchor="ctr">
                    <a:lnL>
                      <a:noFill/>
                    </a:lnL>
                    <a:lnR>
                      <a:noFill/>
                    </a:lnR>
                    <a:lnT>
                      <a:noFill/>
                    </a:lnT>
                    <a:lnB>
                      <a:noFill/>
                    </a:lnB>
                  </a:tcPr>
                </a:tc>
                <a:tc>
                  <a:txBody>
                    <a:bodyPr/>
                    <a:lstStyle/>
                    <a:p>
                      <a:pPr algn="ctr" fontAlgn="ctr"/>
                      <a:r>
                        <a:rPr lang="de-DE" sz="1400" baseline="30000" dirty="0">
                          <a:solidFill>
                            <a:srgbClr val="0070C0"/>
                          </a:solidFill>
                          <a:effectLst/>
                        </a:rPr>
                        <a:t>2</a:t>
                      </a:r>
                      <a:r>
                        <a:rPr lang="de-DE" sz="1400" dirty="0">
                          <a:solidFill>
                            <a:srgbClr val="0070C0"/>
                          </a:solidFill>
                          <a:effectLst/>
                        </a:rPr>
                        <a:t> </a:t>
                      </a:r>
                    </a:p>
                  </a:txBody>
                  <a:tcPr marL="32797" marR="32797" marT="16398" marB="16398" anchor="ctr">
                    <a:lnL>
                      <a:noFill/>
                    </a:lnL>
                    <a:lnR>
                      <a:noFill/>
                    </a:lnR>
                    <a:lnT>
                      <a:noFill/>
                    </a:lnT>
                    <a:lnB>
                      <a:noFill/>
                    </a:lnB>
                  </a:tcPr>
                </a:tc>
                <a:tc>
                  <a:txBody>
                    <a:bodyPr/>
                    <a:lstStyle/>
                    <a:p>
                      <a:pPr algn="ctr" fontAlgn="ctr"/>
                      <a:r>
                        <a:rPr lang="de-DE" sz="1400" baseline="30000" dirty="0">
                          <a:solidFill>
                            <a:srgbClr val="0070C0"/>
                          </a:solidFill>
                          <a:effectLst/>
                        </a:rPr>
                        <a:t>3</a:t>
                      </a:r>
                      <a:r>
                        <a:rPr lang="de-DE" sz="1400" dirty="0">
                          <a:solidFill>
                            <a:srgbClr val="0070C0"/>
                          </a:solidFill>
                          <a:effectLst/>
                        </a:rPr>
                        <a:t> </a:t>
                      </a:r>
                    </a:p>
                  </a:txBody>
                  <a:tcPr marL="32797" marR="32797" marT="16398" marB="16398" anchor="ctr">
                    <a:lnL>
                      <a:noFill/>
                    </a:lnL>
                    <a:lnR>
                      <a:noFill/>
                    </a:lnR>
                    <a:lnT>
                      <a:noFill/>
                    </a:lnT>
                    <a:lnB>
                      <a:noFill/>
                    </a:lnB>
                  </a:tcPr>
                </a:tc>
                <a:tc>
                  <a:txBody>
                    <a:bodyPr/>
                    <a:lstStyle/>
                    <a:p>
                      <a:pPr algn="ctr" fontAlgn="ctr"/>
                      <a:r>
                        <a:rPr lang="de-DE" sz="1400" baseline="30000" dirty="0">
                          <a:solidFill>
                            <a:srgbClr val="0070C0"/>
                          </a:solidFill>
                          <a:effectLst/>
                        </a:rPr>
                        <a:t>2</a:t>
                      </a:r>
                      <a:r>
                        <a:rPr lang="de-DE" sz="1400" dirty="0">
                          <a:solidFill>
                            <a:srgbClr val="0070C0"/>
                          </a:solidFill>
                          <a:effectLst/>
                        </a:rPr>
                        <a:t> </a:t>
                      </a:r>
                    </a:p>
                  </a:txBody>
                  <a:tcPr marL="32797" marR="32797" marT="16398" marB="16398" anchor="ctr">
                    <a:lnL>
                      <a:noFill/>
                    </a:lnL>
                    <a:lnR>
                      <a:noFill/>
                    </a:lnR>
                    <a:lnT>
                      <a:noFill/>
                    </a:lnT>
                    <a:lnB>
                      <a:noFill/>
                    </a:lnB>
                  </a:tcPr>
                </a:tc>
                <a:tc>
                  <a:txBody>
                    <a:bodyPr/>
                    <a:lstStyle/>
                    <a:p>
                      <a:pPr algn="ctr" fontAlgn="ctr"/>
                      <a:r>
                        <a:rPr lang="de-DE" sz="1400" baseline="30000" dirty="0">
                          <a:solidFill>
                            <a:srgbClr val="0070C0"/>
                          </a:solidFill>
                          <a:effectLst/>
                        </a:rPr>
                        <a:t>-</a:t>
                      </a:r>
                      <a:r>
                        <a:rPr lang="de-DE" sz="1400" dirty="0">
                          <a:solidFill>
                            <a:srgbClr val="0070C0"/>
                          </a:solidFill>
                          <a:effectLst/>
                        </a:rPr>
                        <a:t> </a:t>
                      </a:r>
                    </a:p>
                  </a:txBody>
                  <a:tcPr marL="32797" marR="32797" marT="16398" marB="16398" anchor="ctr">
                    <a:lnL>
                      <a:noFill/>
                    </a:lnL>
                    <a:lnR>
                      <a:noFill/>
                    </a:lnR>
                    <a:lnT>
                      <a:noFill/>
                    </a:lnT>
                    <a:lnB>
                      <a:noFill/>
                    </a:lnB>
                  </a:tcPr>
                </a:tc>
                <a:tc>
                  <a:txBody>
                    <a:bodyPr/>
                    <a:lstStyle/>
                    <a:p>
                      <a:pPr algn="ctr" fontAlgn="ctr"/>
                      <a:r>
                        <a:rPr lang="de-DE" sz="1400" dirty="0">
                          <a:solidFill>
                            <a:srgbClr val="0070C0"/>
                          </a:solidFill>
                          <a:effectLst/>
                        </a:rPr>
                        <a:t>8</a:t>
                      </a:r>
                    </a:p>
                  </a:txBody>
                  <a:tcPr marL="32797" marR="32797" marT="16398" marB="16398" anchor="ctr">
                    <a:lnL>
                      <a:noFill/>
                    </a:lnL>
                    <a:lnR>
                      <a:noFill/>
                    </a:lnR>
                    <a:lnT>
                      <a:noFill/>
                    </a:lnT>
                    <a:lnB>
                      <a:noFill/>
                    </a:lnB>
                  </a:tcPr>
                </a:tc>
                <a:extLst>
                  <a:ext uri="{0D108BD9-81ED-4DB2-BD59-A6C34878D82A}">
                    <a16:rowId xmlns:a16="http://schemas.microsoft.com/office/drawing/2014/main" val="10014"/>
                  </a:ext>
                </a:extLst>
              </a:tr>
              <a:tr h="166879">
                <a:tc gridSpan="2">
                  <a:txBody>
                    <a:bodyPr/>
                    <a:lstStyle/>
                    <a:p>
                      <a:pPr algn="l" fontAlgn="ctr"/>
                      <a:r>
                        <a:rPr lang="de-DE" sz="600">
                          <a:effectLst/>
                        </a:rPr>
                        <a:t>Sport</a:t>
                      </a:r>
                      <a:r>
                        <a:rPr lang="de-DE" sz="600" baseline="30000">
                          <a:effectLst/>
                          <a:hlinkClick r:id="rId4" action="ppaction://hlinkfile"/>
                        </a:rPr>
                        <a:t>9)</a:t>
                      </a:r>
                      <a:endParaRPr lang="de-DE" sz="600">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2+2</a:t>
                      </a:r>
                    </a:p>
                  </a:txBody>
                  <a:tcPr marL="32797" marR="32797" marT="16398" marB="16398" anchor="ctr">
                    <a:lnL>
                      <a:noFill/>
                    </a:lnL>
                    <a:lnR>
                      <a:noFill/>
                    </a:lnR>
                    <a:lnT>
                      <a:noFill/>
                    </a:lnT>
                    <a:lnB>
                      <a:noFill/>
                    </a:lnB>
                  </a:tcPr>
                </a:tc>
                <a:tc>
                  <a:txBody>
                    <a:bodyPr/>
                    <a:lstStyle/>
                    <a:p>
                      <a:pPr algn="ctr" fontAlgn="ctr"/>
                      <a:r>
                        <a:rPr lang="de-DE" sz="600">
                          <a:effectLst/>
                        </a:rPr>
                        <a:t>12 + 12</a:t>
                      </a:r>
                    </a:p>
                  </a:txBody>
                  <a:tcPr marL="32797" marR="32797" marT="16398" marB="16398" anchor="ctr">
                    <a:lnL>
                      <a:noFill/>
                    </a:lnL>
                    <a:lnR>
                      <a:noFill/>
                    </a:lnR>
                    <a:lnT>
                      <a:noFill/>
                    </a:lnT>
                    <a:lnB>
                      <a:noFill/>
                    </a:lnB>
                  </a:tcPr>
                </a:tc>
                <a:extLst>
                  <a:ext uri="{0D108BD9-81ED-4DB2-BD59-A6C34878D82A}">
                    <a16:rowId xmlns:a16="http://schemas.microsoft.com/office/drawing/2014/main" val="10015"/>
                  </a:ext>
                </a:extLst>
              </a:tr>
              <a:tr h="667514">
                <a:tc rowSpan="2">
                  <a:txBody>
                    <a:bodyPr/>
                    <a:lstStyle/>
                    <a:p>
                      <a:pPr algn="l" fontAlgn="ctr"/>
                      <a:endParaRPr lang="de-DE" sz="600" dirty="0">
                        <a:effectLst/>
                      </a:endParaRPr>
                    </a:p>
                  </a:txBody>
                  <a:tcPr marL="32797" marR="32797" marT="16398" marB="16398" anchor="ctr">
                    <a:lnL>
                      <a:noFill/>
                    </a:lnL>
                    <a:lnR>
                      <a:noFill/>
                    </a:lnR>
                    <a:lnT>
                      <a:noFill/>
                    </a:lnT>
                    <a:lnB>
                      <a:noFill/>
                    </a:lnB>
                  </a:tcPr>
                </a:tc>
                <a:tc>
                  <a:txBody>
                    <a:bodyPr/>
                    <a:lstStyle/>
                    <a:p>
                      <a:pPr algn="l" fontAlgn="ctr"/>
                      <a:r>
                        <a:rPr lang="de-DE" sz="1400" dirty="0">
                          <a:solidFill>
                            <a:srgbClr val="FF0000"/>
                          </a:solidFill>
                          <a:effectLst/>
                        </a:rPr>
                        <a:t>Werken</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1</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1</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1</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a:t>
                      </a:r>
                    </a:p>
                  </a:txBody>
                  <a:tcPr marL="32797" marR="32797" marT="16398" marB="16398" anchor="ctr">
                    <a:lnL>
                      <a:noFill/>
                    </a:lnL>
                    <a:lnR>
                      <a:noFill/>
                    </a:lnR>
                    <a:lnT>
                      <a:noFill/>
                    </a:lnT>
                    <a:lnB>
                      <a:noFill/>
                    </a:lnB>
                  </a:tcPr>
                </a:tc>
                <a:tc>
                  <a:txBody>
                    <a:bodyPr/>
                    <a:lstStyle/>
                    <a:p>
                      <a:pPr algn="ctr" fontAlgn="ctr"/>
                      <a:r>
                        <a:rPr lang="de-DE" sz="1400" dirty="0">
                          <a:solidFill>
                            <a:srgbClr val="FF0000"/>
                          </a:solidFill>
                          <a:effectLst/>
                        </a:rPr>
                        <a:t>3</a:t>
                      </a:r>
                    </a:p>
                  </a:txBody>
                  <a:tcPr marL="32797" marR="32797" marT="16398" marB="16398" anchor="ctr">
                    <a:lnL>
                      <a:noFill/>
                    </a:lnL>
                    <a:lnR>
                      <a:noFill/>
                    </a:lnR>
                    <a:lnT>
                      <a:noFill/>
                    </a:lnT>
                    <a:lnB>
                      <a:noFill/>
                    </a:lnB>
                  </a:tcPr>
                </a:tc>
                <a:extLst>
                  <a:ext uri="{0D108BD9-81ED-4DB2-BD59-A6C34878D82A}">
                    <a16:rowId xmlns:a16="http://schemas.microsoft.com/office/drawing/2014/main" val="10016"/>
                  </a:ext>
                </a:extLst>
              </a:tr>
              <a:tr h="166879">
                <a:tc vMerge="1">
                  <a:txBody>
                    <a:bodyPr/>
                    <a:lstStyle/>
                    <a:p>
                      <a:endParaRPr lang="de-DE"/>
                    </a:p>
                  </a:txBody>
                  <a:tcPr/>
                </a:tc>
                <a:tc>
                  <a:txBody>
                    <a:bodyPr/>
                    <a:lstStyle/>
                    <a:p>
                      <a:pPr algn="l" fontAlgn="ctr"/>
                      <a:r>
                        <a:rPr lang="de-DE" sz="600">
                          <a:effectLst/>
                        </a:rPr>
                        <a:t>Musik</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dirty="0">
                          <a:effectLst/>
                        </a:rPr>
                        <a:t>1</a:t>
                      </a:r>
                    </a:p>
                  </a:txBody>
                  <a:tcPr marL="32797" marR="32797" marT="16398" marB="16398" anchor="ctr">
                    <a:lnL>
                      <a:noFill/>
                    </a:lnL>
                    <a:lnR>
                      <a:noFill/>
                    </a:lnR>
                    <a:lnT>
                      <a:noFill/>
                    </a:lnT>
                    <a:lnB>
                      <a:noFill/>
                    </a:lnB>
                  </a:tcPr>
                </a:tc>
                <a:tc>
                  <a:txBody>
                    <a:bodyPr/>
                    <a:lstStyle/>
                    <a:p>
                      <a:pPr algn="ctr" fontAlgn="ctr"/>
                      <a:r>
                        <a:rPr lang="de-DE" sz="600">
                          <a:effectLst/>
                        </a:rPr>
                        <a:t>8</a:t>
                      </a:r>
                    </a:p>
                  </a:txBody>
                  <a:tcPr marL="32797" marR="32797" marT="16398" marB="16398" anchor="ctr">
                    <a:lnL>
                      <a:noFill/>
                    </a:lnL>
                    <a:lnR>
                      <a:noFill/>
                    </a:lnR>
                    <a:lnT>
                      <a:noFill/>
                    </a:lnT>
                    <a:lnB>
                      <a:noFill/>
                    </a:lnB>
                  </a:tcPr>
                </a:tc>
                <a:extLst>
                  <a:ext uri="{0D108BD9-81ED-4DB2-BD59-A6C34878D82A}">
                    <a16:rowId xmlns:a16="http://schemas.microsoft.com/office/drawing/2014/main" val="10017"/>
                  </a:ext>
                </a:extLst>
              </a:tr>
              <a:tr h="292038">
                <a:tc gridSpan="2">
                  <a:txBody>
                    <a:bodyPr/>
                    <a:lstStyle/>
                    <a:p>
                      <a:pPr algn="l" fontAlgn="ctr"/>
                      <a:r>
                        <a:rPr lang="de-DE" sz="600">
                          <a:effectLst/>
                        </a:rPr>
                        <a:t>Haushalt und Ernährung </a:t>
                      </a: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a:t>
                      </a:r>
                    </a:p>
                  </a:txBody>
                  <a:tcPr marL="32797" marR="32797" marT="16398" marB="16398" anchor="ctr">
                    <a:lnL>
                      <a:noFill/>
                    </a:lnL>
                    <a:lnR>
                      <a:noFill/>
                    </a:lnR>
                    <a:lnT>
                      <a:noFill/>
                    </a:lnT>
                    <a:lnB>
                      <a:noFill/>
                    </a:lnB>
                  </a:tcPr>
                </a:tc>
                <a:tc>
                  <a:txBody>
                    <a:bodyPr/>
                    <a:lstStyle/>
                    <a:p>
                      <a:pPr algn="ctr" fontAlgn="ctr"/>
                      <a:r>
                        <a:rPr lang="de-DE" sz="600">
                          <a:effectLst/>
                        </a:rPr>
                        <a:t>2</a:t>
                      </a:r>
                    </a:p>
                  </a:txBody>
                  <a:tcPr marL="32797" marR="32797" marT="16398" marB="16398" anchor="ctr">
                    <a:lnL>
                      <a:noFill/>
                    </a:lnL>
                    <a:lnR>
                      <a:noFill/>
                    </a:lnR>
                    <a:lnT>
                      <a:noFill/>
                    </a:lnT>
                    <a:lnB>
                      <a:noFill/>
                    </a:lnB>
                  </a:tcPr>
                </a:tc>
                <a:extLst>
                  <a:ext uri="{0D108BD9-81ED-4DB2-BD59-A6C34878D82A}">
                    <a16:rowId xmlns:a16="http://schemas.microsoft.com/office/drawing/2014/main" val="10018"/>
                  </a:ext>
                </a:extLst>
              </a:tr>
              <a:tr h="292038">
                <a:tc gridSpan="2">
                  <a:txBody>
                    <a:bodyPr/>
                    <a:lstStyle/>
                    <a:p>
                      <a:pPr algn="l" fontAlgn="ctr"/>
                      <a:endParaRPr lang="de-DE" sz="600" dirty="0">
                        <a:effectLst/>
                      </a:endParaRPr>
                    </a:p>
                  </a:txBody>
                  <a:tcPr marL="32797" marR="32797" marT="16398" marB="16398" anchor="ctr">
                    <a:lnL>
                      <a:noFill/>
                    </a:lnL>
                    <a:lnR>
                      <a:noFill/>
                    </a:lnR>
                    <a:lnT>
                      <a:noFill/>
                    </a:lnT>
                    <a:lnB>
                      <a:noFill/>
                    </a:lnB>
                  </a:tcPr>
                </a:tc>
                <a:tc hMerge="1">
                  <a:txBody>
                    <a:bodyPr/>
                    <a:lstStyle/>
                    <a:p>
                      <a:endParaRPr lang="de-DE"/>
                    </a:p>
                  </a:txBody>
                  <a:tcPr/>
                </a:tc>
                <a:tc gridSpan="6">
                  <a:txBody>
                    <a:bodyPr/>
                    <a:lstStyle/>
                    <a:p>
                      <a:pPr algn="ctr" fontAlgn="ctr"/>
                      <a:endParaRPr lang="de-DE" sz="600" dirty="0">
                        <a:effectLst/>
                      </a:endParaRPr>
                    </a:p>
                  </a:txBody>
                  <a:tcPr marL="32797" marR="32797" marT="16398" marB="16398" anchor="ctr">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fontAlgn="ctr"/>
                      <a:endParaRPr lang="de-DE" sz="600" dirty="0">
                        <a:effectLst/>
                      </a:endParaRPr>
                    </a:p>
                  </a:txBody>
                  <a:tcPr marL="32797" marR="32797" marT="16398" marB="16398" anchor="ctr">
                    <a:lnL>
                      <a:noFill/>
                    </a:lnL>
                    <a:lnR>
                      <a:noFill/>
                    </a:lnR>
                    <a:lnT>
                      <a:noFill/>
                    </a:lnT>
                    <a:lnB>
                      <a:noFill/>
                    </a:lnB>
                  </a:tcPr>
                </a:tc>
                <a:extLst>
                  <a:ext uri="{0D108BD9-81ED-4DB2-BD59-A6C34878D82A}">
                    <a16:rowId xmlns:a16="http://schemas.microsoft.com/office/drawing/2014/main" val="10019"/>
                  </a:ext>
                </a:extLst>
              </a:tr>
              <a:tr h="166879">
                <a:tc gridSpan="2">
                  <a:txBody>
                    <a:bodyPr/>
                    <a:lstStyle/>
                    <a:p>
                      <a:pPr algn="l" fontAlgn="ctr"/>
                      <a:r>
                        <a:rPr lang="de-DE" sz="600">
                          <a:effectLst/>
                        </a:rPr>
                        <a:t>Gesamtstunden</a:t>
                      </a:r>
                      <a:r>
                        <a:rPr lang="de-DE" sz="600" baseline="30000">
                          <a:effectLst/>
                          <a:hlinkClick r:id="rId5" action="ppaction://hlinkfile"/>
                        </a:rPr>
                        <a:t>1)</a:t>
                      </a:r>
                      <a:endParaRPr lang="de-DE" sz="600">
                        <a:effectLst/>
                      </a:endParaRPr>
                    </a:p>
                  </a:txBody>
                  <a:tcPr marL="32797" marR="32797" marT="16398" marB="16398" anchor="ctr">
                    <a:lnL>
                      <a:noFill/>
                    </a:lnL>
                    <a:lnR>
                      <a:noFill/>
                    </a:lnR>
                    <a:lnT>
                      <a:noFill/>
                    </a:lnT>
                    <a:lnB>
                      <a:noFill/>
                    </a:lnB>
                  </a:tcPr>
                </a:tc>
                <a:tc hMerge="1">
                  <a:txBody>
                    <a:bodyPr/>
                    <a:lstStyle/>
                    <a:p>
                      <a:endParaRPr lang="de-DE"/>
                    </a:p>
                  </a:txBody>
                  <a:tcPr/>
                </a:tc>
                <a:tc>
                  <a:txBody>
                    <a:bodyPr/>
                    <a:lstStyle/>
                    <a:p>
                      <a:pPr algn="ctr" fontAlgn="ctr"/>
                      <a:r>
                        <a:rPr lang="de-DE" sz="600" dirty="0">
                          <a:effectLst/>
                        </a:rPr>
                        <a:t> </a:t>
                      </a:r>
                    </a:p>
                  </a:txBody>
                  <a:tcPr marL="32797" marR="32797" marT="16398" marB="16398" anchor="ctr">
                    <a:lnL>
                      <a:noFill/>
                    </a:lnL>
                    <a:lnR>
                      <a:noFill/>
                    </a:lnR>
                    <a:lnT>
                      <a:noFill/>
                    </a:lnT>
                    <a:lnB>
                      <a:noFill/>
                    </a:lnB>
                  </a:tcPr>
                </a:tc>
                <a:tc>
                  <a:txBody>
                    <a:bodyPr/>
                    <a:lstStyle/>
                    <a:p>
                      <a:pPr algn="ctr" fontAlgn="ctr"/>
                      <a:endParaRPr lang="de-DE" sz="600" dirty="0">
                        <a:effectLst/>
                      </a:endParaRPr>
                    </a:p>
                  </a:txBody>
                  <a:tcPr marL="32797" marR="32797" marT="16398" marB="16398" anchor="ctr">
                    <a:lnL>
                      <a:noFill/>
                    </a:lnL>
                    <a:lnR>
                      <a:noFill/>
                    </a:lnR>
                    <a:lnT>
                      <a:noFill/>
                    </a:lnT>
                    <a:lnB>
                      <a:noFill/>
                    </a:lnB>
                  </a:tcPr>
                </a:tc>
                <a:tc>
                  <a:txBody>
                    <a:bodyPr/>
                    <a:lstStyle/>
                    <a:p>
                      <a:pPr algn="ctr" fontAlgn="ctr"/>
                      <a:endParaRPr lang="de-DE" sz="600" dirty="0">
                        <a:effectLst/>
                      </a:endParaRPr>
                    </a:p>
                  </a:txBody>
                  <a:tcPr marL="32797" marR="32797" marT="16398" marB="16398" anchor="ctr">
                    <a:lnL>
                      <a:noFill/>
                    </a:lnL>
                    <a:lnR>
                      <a:noFill/>
                    </a:lnR>
                    <a:lnT>
                      <a:noFill/>
                    </a:lnT>
                    <a:lnB>
                      <a:noFill/>
                    </a:lnB>
                  </a:tcPr>
                </a:tc>
                <a:tc>
                  <a:txBody>
                    <a:bodyPr/>
                    <a:lstStyle/>
                    <a:p>
                      <a:pPr algn="ctr" fontAlgn="ctr"/>
                      <a:r>
                        <a:rPr lang="de-DE" sz="600" dirty="0">
                          <a:effectLst/>
                        </a:rPr>
                        <a:t> </a:t>
                      </a:r>
                    </a:p>
                  </a:txBody>
                  <a:tcPr marL="32797" marR="32797" marT="16398" marB="16398" anchor="ctr">
                    <a:lnL>
                      <a:noFill/>
                    </a:lnL>
                    <a:lnR>
                      <a:noFill/>
                    </a:lnR>
                    <a:lnT>
                      <a:noFill/>
                    </a:lnT>
                    <a:lnB>
                      <a:noFill/>
                    </a:lnB>
                  </a:tcPr>
                </a:tc>
                <a:tc>
                  <a:txBody>
                    <a:bodyPr/>
                    <a:lstStyle/>
                    <a:p>
                      <a:pPr algn="ctr" fontAlgn="ctr"/>
                      <a:endParaRPr lang="de-DE" sz="600" dirty="0">
                        <a:effectLst/>
                      </a:endParaRPr>
                    </a:p>
                  </a:txBody>
                  <a:tcPr marL="32797" marR="32797" marT="16398" marB="16398" anchor="ctr">
                    <a:lnL>
                      <a:noFill/>
                    </a:lnL>
                    <a:lnR>
                      <a:noFill/>
                    </a:lnR>
                    <a:lnT>
                      <a:noFill/>
                    </a:lnT>
                    <a:lnB>
                      <a:noFill/>
                    </a:lnB>
                  </a:tcPr>
                </a:tc>
                <a:tc>
                  <a:txBody>
                    <a:bodyPr/>
                    <a:lstStyle/>
                    <a:p>
                      <a:pPr algn="ctr" fontAlgn="ctr"/>
                      <a:r>
                        <a:rPr lang="de-DE" sz="600" dirty="0">
                          <a:effectLst/>
                        </a:rPr>
                        <a:t> </a:t>
                      </a:r>
                    </a:p>
                  </a:txBody>
                  <a:tcPr marL="32797" marR="32797" marT="16398" marB="16398" anchor="ctr">
                    <a:lnL>
                      <a:noFill/>
                    </a:lnL>
                    <a:lnR>
                      <a:noFill/>
                    </a:lnR>
                    <a:lnT>
                      <a:noFill/>
                    </a:lnT>
                    <a:lnB>
                      <a:noFill/>
                    </a:lnB>
                  </a:tcPr>
                </a:tc>
                <a:tc>
                  <a:txBody>
                    <a:bodyPr/>
                    <a:lstStyle/>
                    <a:p>
                      <a:pPr algn="ctr" fontAlgn="ctr"/>
                      <a:r>
                        <a:rPr lang="de-DE" sz="600" dirty="0">
                          <a:effectLst/>
                        </a:rPr>
                        <a:t>177</a:t>
                      </a:r>
                    </a:p>
                  </a:txBody>
                  <a:tcPr marL="32797" marR="32797" marT="16398" marB="16398" anchor="ctr">
                    <a:lnL>
                      <a:noFill/>
                    </a:lnL>
                    <a:lnR>
                      <a:noFill/>
                    </a:lnR>
                    <a:lnT>
                      <a:noFill/>
                    </a:lnT>
                    <a:lnB>
                      <a:noFill/>
                    </a:lnB>
                  </a:tcPr>
                </a:tc>
                <a:extLst>
                  <a:ext uri="{0D108BD9-81ED-4DB2-BD59-A6C34878D82A}">
                    <a16:rowId xmlns:a16="http://schemas.microsoft.com/office/drawing/2014/main" val="10020"/>
                  </a:ext>
                </a:extLst>
              </a:tr>
            </a:tbl>
          </a:graphicData>
        </a:graphic>
      </p:graphicFrame>
      <p:sp>
        <p:nvSpPr>
          <p:cNvPr id="23" name="Rectangle 7"/>
          <p:cNvSpPr>
            <a:spLocks noChangeArrowheads="1"/>
          </p:cNvSpPr>
          <p:nvPr/>
        </p:nvSpPr>
        <p:spPr bwMode="auto">
          <a:xfrm>
            <a:off x="39308" y="658998"/>
            <a:ext cx="8513619" cy="84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46" tIns="126960" rIns="92046" bIns="126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chemeClr val="tx1"/>
                </a:solidFill>
                <a:effectLst/>
                <a:latin typeface="Arial" pitchFamily="34" charset="0"/>
                <a:cs typeface="Arial" pitchFamily="34" charset="0"/>
              </a:rPr>
              <a:t>                       </a:t>
            </a:r>
            <a:r>
              <a:rPr kumimoji="0" lang="de-DE" sz="2000" b="0" i="0" u="none" strike="noStrike" cap="none" normalizeH="0" baseline="0" dirty="0">
                <a:ln>
                  <a:noFill/>
                </a:ln>
                <a:solidFill>
                  <a:schemeClr val="tx1"/>
                </a:solidFill>
                <a:effectLst/>
                <a:latin typeface="Arial" pitchFamily="34" charset="0"/>
                <a:cs typeface="Arial" pitchFamily="34" charset="0"/>
              </a:rPr>
              <a:t>Stundentafel für die Realschule Wahlpflichtfächergruppe </a:t>
            </a:r>
            <a:r>
              <a:rPr kumimoji="0" lang="de-DE" sz="2000" b="0" i="0" u="none" strike="noStrike" cap="none" normalizeH="0" baseline="0" dirty="0" err="1">
                <a:ln>
                  <a:noFill/>
                </a:ln>
                <a:solidFill>
                  <a:schemeClr val="tx1"/>
                </a:solidFill>
                <a:effectLst/>
                <a:latin typeface="Arial" pitchFamily="34" charset="0"/>
                <a:cs typeface="Arial" pitchFamily="34" charset="0"/>
              </a:rPr>
              <a:t>IIIb</a:t>
            </a:r>
            <a:r>
              <a:rPr kumimoji="0" lang="de-DE" sz="500" b="0" i="0" u="none" strike="noStrike" cap="none" normalizeH="0" baseline="30000" dirty="0">
                <a:ln>
                  <a:noFill/>
                </a:ln>
                <a:solidFill>
                  <a:srgbClr val="FFFFFF"/>
                </a:solidFill>
                <a:effectLst/>
                <a:latin typeface="Arial" pitchFamily="34" charset="0"/>
                <a:cs typeface="Arial" pitchFamily="34" charset="0"/>
                <a:hlinkClick r:id="rId6"/>
              </a:rPr>
              <a:t>)</a:t>
            </a:r>
            <a:endParaRPr kumimoji="0" lang="de-DE"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pitchFamily="34" charset="0"/>
              <a:cs typeface="Arial" pitchFamily="34" charset="0"/>
            </a:endParaRPr>
          </a:p>
        </p:txBody>
      </p:sp>
      <p:sp>
        <p:nvSpPr>
          <p:cNvPr id="26" name="Textfeld 25"/>
          <p:cNvSpPr txBox="1"/>
          <p:nvPr/>
        </p:nvSpPr>
        <p:spPr>
          <a:xfrm>
            <a:off x="6800316" y="5125913"/>
            <a:ext cx="1944216" cy="1631216"/>
          </a:xfrm>
          <a:prstGeom prst="rect">
            <a:avLst/>
          </a:prstGeom>
          <a:noFill/>
        </p:spPr>
        <p:txBody>
          <a:bodyPr wrap="square" rtlCol="0">
            <a:spAutoFit/>
          </a:bodyPr>
          <a:lstStyle/>
          <a:p>
            <a:r>
              <a:rPr lang="de-DE" sz="2000" dirty="0">
                <a:solidFill>
                  <a:srgbClr val="FF0000"/>
                </a:solidFill>
              </a:rPr>
              <a:t>Werken zählt von den Noten her  nicht zum Wahlpflichtfach Kunst!</a:t>
            </a:r>
          </a:p>
        </p:txBody>
      </p:sp>
      <p:sp>
        <p:nvSpPr>
          <p:cNvPr id="28" name="Pfeil nach rechts 27"/>
          <p:cNvSpPr/>
          <p:nvPr/>
        </p:nvSpPr>
        <p:spPr>
          <a:xfrm>
            <a:off x="6336196" y="5859995"/>
            <a:ext cx="324036" cy="233301"/>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6800316" y="2072523"/>
            <a:ext cx="2016224" cy="1631216"/>
          </a:xfrm>
          <a:prstGeom prst="rect">
            <a:avLst/>
          </a:prstGeom>
          <a:noFill/>
        </p:spPr>
        <p:txBody>
          <a:bodyPr wrap="square" rtlCol="0">
            <a:spAutoFit/>
          </a:bodyPr>
          <a:lstStyle/>
          <a:p>
            <a:r>
              <a:rPr lang="de-DE" sz="2000" dirty="0">
                <a:solidFill>
                  <a:srgbClr val="0070C0"/>
                </a:solidFill>
              </a:rPr>
              <a:t>Auch die Kunstschüler haben Einblicke in Wirtschaft und Recht</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6196" y="2903972"/>
            <a:ext cx="347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800316" y="3984118"/>
            <a:ext cx="1945842" cy="1015663"/>
          </a:xfrm>
          <a:prstGeom prst="rect">
            <a:avLst/>
          </a:prstGeom>
          <a:noFill/>
        </p:spPr>
        <p:txBody>
          <a:bodyPr wrap="square" rtlCol="0">
            <a:spAutoFit/>
          </a:bodyPr>
          <a:lstStyle/>
          <a:p>
            <a:r>
              <a:rPr lang="de-DE" sz="2000" dirty="0">
                <a:solidFill>
                  <a:srgbClr val="0070C0"/>
                </a:solidFill>
              </a:rPr>
              <a:t>Verstärkt Informations-technologie</a:t>
            </a:r>
          </a:p>
        </p:txBody>
      </p:sp>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6196" y="4712918"/>
            <a:ext cx="347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6743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keanos">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keanos">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keanos">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1051</Words>
  <Application>Microsoft Office PowerPoint</Application>
  <PresentationFormat>Affichage à l'écran (4:3)</PresentationFormat>
  <Paragraphs>304</Paragraphs>
  <Slides>16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Bookman Old Style</vt:lpstr>
      <vt:lpstr>Gill Sans MT</vt:lpstr>
      <vt:lpstr>Wingdings</vt:lpstr>
      <vt:lpstr>Wingdings 3</vt:lpstr>
      <vt:lpstr>Okeanos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Christina</dc:creator>
  <cp:lastModifiedBy>Christian Wenninger</cp:lastModifiedBy>
  <cp:revision>127</cp:revision>
  <dcterms:created xsi:type="dcterms:W3CDTF">2019-03-13T20:41:54Z</dcterms:created>
  <dcterms:modified xsi:type="dcterms:W3CDTF">2024-02-24T21:04:56Z</dcterms:modified>
</cp:coreProperties>
</file>